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64" r:id="rId4"/>
    <p:sldId id="258" r:id="rId5"/>
    <p:sldId id="262" r:id="rId6"/>
    <p:sldId id="259" r:id="rId7"/>
    <p:sldId id="261" r:id="rId8"/>
    <p:sldId id="263" r:id="rId9"/>
    <p:sldId id="260" r:id="rId10"/>
    <p:sldId id="265" r:id="rId11"/>
    <p:sldId id="269" r:id="rId12"/>
    <p:sldId id="266" r:id="rId13"/>
    <p:sldId id="267" r:id="rId14"/>
    <p:sldId id="268" r:id="rId15"/>
    <p:sldId id="270" r:id="rId16"/>
    <p:sldId id="271"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741" autoAdjust="0"/>
  </p:normalViewPr>
  <p:slideViewPr>
    <p:cSldViewPr snapToGrid="0">
      <p:cViewPr varScale="1">
        <p:scale>
          <a:sx n="66" d="100"/>
          <a:sy n="66" d="100"/>
        </p:scale>
        <p:origin x="150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1B74EE-4EB5-4FC6-8CB3-640FE6A5CCB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4C337C31-9F31-4E1D-B151-9EA24AE13BF2}">
      <dgm:prSet phldrT="[Text]" custT="1"/>
      <dgm:spPr>
        <a:solidFill>
          <a:schemeClr val="accent6"/>
        </a:solidFill>
      </dgm:spPr>
      <dgm:t>
        <a:bodyPr/>
        <a:lstStyle/>
        <a:p>
          <a:r>
            <a:rPr lang="en-IN" sz="2800" b="1" dirty="0" smtClean="0">
              <a:solidFill>
                <a:schemeClr val="tx1"/>
              </a:solidFill>
              <a:latin typeface="Bahnschrift SemiLight" panose="020B0502040204020203" pitchFamily="34" charset="0"/>
            </a:rPr>
            <a:t>Understand  the  method</a:t>
          </a:r>
          <a:endParaRPr lang="en-IN" sz="2800" b="1" dirty="0">
            <a:solidFill>
              <a:schemeClr val="tx1"/>
            </a:solidFill>
            <a:latin typeface="Bahnschrift SemiLight" panose="020B0502040204020203" pitchFamily="34" charset="0"/>
          </a:endParaRPr>
        </a:p>
      </dgm:t>
    </dgm:pt>
    <dgm:pt modelId="{5A49959A-3D78-4DB3-A3AC-81E10E9A7ED1}" type="parTrans" cxnId="{2C9BB082-FBCB-4FA5-871F-A6D025846D57}">
      <dgm:prSet/>
      <dgm:spPr/>
      <dgm:t>
        <a:bodyPr/>
        <a:lstStyle/>
        <a:p>
          <a:endParaRPr lang="en-IN"/>
        </a:p>
      </dgm:t>
    </dgm:pt>
    <dgm:pt modelId="{E0E1C8AA-8EDB-482E-8F46-92BC10092D0A}" type="sibTrans" cxnId="{2C9BB082-FBCB-4FA5-871F-A6D025846D57}">
      <dgm:prSet/>
      <dgm:spPr/>
      <dgm:t>
        <a:bodyPr/>
        <a:lstStyle/>
        <a:p>
          <a:endParaRPr lang="en-IN"/>
        </a:p>
      </dgm:t>
    </dgm:pt>
    <dgm:pt modelId="{8003CB0D-6532-4088-BEE5-C33C310A1EA8}">
      <dgm:prSet phldrT="[Text]" custT="1"/>
      <dgm:spPr/>
      <dgm:t>
        <a:bodyPr/>
        <a:lstStyle/>
        <a:p>
          <a:r>
            <a:rPr lang="en-IN" sz="1800" dirty="0" smtClean="0">
              <a:solidFill>
                <a:schemeClr val="accent5">
                  <a:lumMod val="50000"/>
                </a:schemeClr>
              </a:solidFill>
              <a:latin typeface="+mn-lt"/>
            </a:rPr>
            <a:t>How to </a:t>
          </a:r>
          <a:r>
            <a:rPr lang="en-IN" sz="2400" dirty="0" smtClean="0">
              <a:solidFill>
                <a:schemeClr val="accent5">
                  <a:lumMod val="50000"/>
                </a:schemeClr>
              </a:solidFill>
              <a:latin typeface="+mn-lt"/>
            </a:rPr>
            <a:t>separate the various classes from an Image</a:t>
          </a:r>
          <a:endParaRPr lang="en-IN" sz="2400" dirty="0">
            <a:solidFill>
              <a:schemeClr val="accent5">
                <a:lumMod val="50000"/>
              </a:schemeClr>
            </a:solidFill>
            <a:latin typeface="+mn-lt"/>
          </a:endParaRPr>
        </a:p>
      </dgm:t>
    </dgm:pt>
    <dgm:pt modelId="{0AC6E80F-7FB0-4B09-A50E-3B2D02CADCA3}" type="parTrans" cxnId="{A76B216F-2618-4DF6-A87F-AB78B4C3A0C1}">
      <dgm:prSet/>
      <dgm:spPr/>
      <dgm:t>
        <a:bodyPr/>
        <a:lstStyle/>
        <a:p>
          <a:endParaRPr lang="en-IN"/>
        </a:p>
      </dgm:t>
    </dgm:pt>
    <dgm:pt modelId="{F6F22849-29B8-4A67-A468-0C8A751AE15C}" type="sibTrans" cxnId="{A76B216F-2618-4DF6-A87F-AB78B4C3A0C1}">
      <dgm:prSet/>
      <dgm:spPr/>
      <dgm:t>
        <a:bodyPr/>
        <a:lstStyle/>
        <a:p>
          <a:endParaRPr lang="en-IN"/>
        </a:p>
      </dgm:t>
    </dgm:pt>
    <dgm:pt modelId="{B1F2AA14-0A62-4735-A249-AB7F063731DE}">
      <dgm:prSet phldrT="[Text]" custT="1"/>
      <dgm:spPr>
        <a:solidFill>
          <a:schemeClr val="accent6"/>
        </a:solidFill>
      </dgm:spPr>
      <dgm:t>
        <a:bodyPr/>
        <a:lstStyle/>
        <a:p>
          <a:r>
            <a:rPr lang="en-IN" sz="2800" b="1" dirty="0" smtClean="0">
              <a:solidFill>
                <a:schemeClr val="tx1"/>
              </a:solidFill>
              <a:latin typeface="Bahnschrift SemiLight" panose="020B0502040204020203" pitchFamily="34" charset="0"/>
            </a:rPr>
            <a:t>Apply  the  technique  on  Images (Hands-on)</a:t>
          </a:r>
          <a:endParaRPr lang="en-IN" sz="2800" b="1" dirty="0">
            <a:solidFill>
              <a:schemeClr val="tx1"/>
            </a:solidFill>
            <a:latin typeface="Bahnschrift SemiLight" panose="020B0502040204020203" pitchFamily="34" charset="0"/>
          </a:endParaRPr>
        </a:p>
      </dgm:t>
    </dgm:pt>
    <dgm:pt modelId="{60B041A0-9C2E-49D8-9771-8C6FA398FD09}" type="parTrans" cxnId="{EC4773D6-018C-4D3A-9CC1-1F8EBED31E89}">
      <dgm:prSet/>
      <dgm:spPr/>
      <dgm:t>
        <a:bodyPr/>
        <a:lstStyle/>
        <a:p>
          <a:endParaRPr lang="en-IN"/>
        </a:p>
      </dgm:t>
    </dgm:pt>
    <dgm:pt modelId="{BC9D2B26-66B2-41AB-ABD6-586836DBD903}" type="sibTrans" cxnId="{EC4773D6-018C-4D3A-9CC1-1F8EBED31E89}">
      <dgm:prSet/>
      <dgm:spPr/>
      <dgm:t>
        <a:bodyPr/>
        <a:lstStyle/>
        <a:p>
          <a:endParaRPr lang="en-IN"/>
        </a:p>
      </dgm:t>
    </dgm:pt>
    <dgm:pt modelId="{69273ADB-D50A-4C8B-B77E-33DBF639564F}">
      <dgm:prSet phldrT="[Text]" custT="1"/>
      <dgm:spPr/>
      <dgm:t>
        <a:bodyPr/>
        <a:lstStyle/>
        <a:p>
          <a:r>
            <a:rPr lang="en-IN" sz="2400" dirty="0" smtClean="0">
              <a:solidFill>
                <a:schemeClr val="accent5">
                  <a:lumMod val="50000"/>
                </a:schemeClr>
              </a:solidFill>
              <a:latin typeface="+mn-lt"/>
            </a:rPr>
            <a:t>You will be given few top-of-the-canopy images collected from a drone based digital camera. You will be asked to find gap fraction and LAI value of the area captured in that image.</a:t>
          </a:r>
          <a:endParaRPr lang="en-IN" sz="2400" dirty="0">
            <a:solidFill>
              <a:schemeClr val="accent5">
                <a:lumMod val="50000"/>
              </a:schemeClr>
            </a:solidFill>
            <a:latin typeface="+mn-lt"/>
          </a:endParaRPr>
        </a:p>
      </dgm:t>
    </dgm:pt>
    <dgm:pt modelId="{332ACDCF-6BE6-4F42-B479-00BE6A854516}" type="parTrans" cxnId="{EC590454-0DDF-4FEB-98EE-38CD7B74AE1E}">
      <dgm:prSet/>
      <dgm:spPr/>
      <dgm:t>
        <a:bodyPr/>
        <a:lstStyle/>
        <a:p>
          <a:endParaRPr lang="en-IN"/>
        </a:p>
      </dgm:t>
    </dgm:pt>
    <dgm:pt modelId="{5A0534F4-0A50-43CD-B4A6-A02522653FCB}" type="sibTrans" cxnId="{EC590454-0DDF-4FEB-98EE-38CD7B74AE1E}">
      <dgm:prSet/>
      <dgm:spPr/>
      <dgm:t>
        <a:bodyPr/>
        <a:lstStyle/>
        <a:p>
          <a:endParaRPr lang="en-IN"/>
        </a:p>
      </dgm:t>
    </dgm:pt>
    <dgm:pt modelId="{AC961182-876C-43B8-9F12-235C7F6DB934}">
      <dgm:prSet phldrT="[Text]"/>
      <dgm:spPr/>
      <dgm:t>
        <a:bodyPr/>
        <a:lstStyle/>
        <a:p>
          <a:endParaRPr lang="en-IN" sz="2400" dirty="0">
            <a:latin typeface="Bahnschrift SemiLight" panose="020B0502040204020203" pitchFamily="34" charset="0"/>
          </a:endParaRPr>
        </a:p>
      </dgm:t>
    </dgm:pt>
    <dgm:pt modelId="{753AB9D3-1652-4E59-8458-81A10890AFC4}" type="parTrans" cxnId="{65E4012F-2E93-4867-A187-80B46C5BA628}">
      <dgm:prSet/>
      <dgm:spPr/>
      <dgm:t>
        <a:bodyPr/>
        <a:lstStyle/>
        <a:p>
          <a:endParaRPr lang="en-IN"/>
        </a:p>
      </dgm:t>
    </dgm:pt>
    <dgm:pt modelId="{142C46E8-4AD9-4151-9DFC-35405BC4AA5B}" type="sibTrans" cxnId="{65E4012F-2E93-4867-A187-80B46C5BA628}">
      <dgm:prSet/>
      <dgm:spPr/>
      <dgm:t>
        <a:bodyPr/>
        <a:lstStyle/>
        <a:p>
          <a:endParaRPr lang="en-IN"/>
        </a:p>
      </dgm:t>
    </dgm:pt>
    <dgm:pt modelId="{70DFD3AC-3D67-4864-983B-4FF8313A07EF}">
      <dgm:prSet phldrT="[Text]" custT="1"/>
      <dgm:spPr/>
      <dgm:t>
        <a:bodyPr/>
        <a:lstStyle/>
        <a:p>
          <a:r>
            <a:rPr lang="en-IN" sz="1800" dirty="0" smtClean="0">
              <a:solidFill>
                <a:schemeClr val="accent5">
                  <a:lumMod val="50000"/>
                </a:schemeClr>
              </a:solidFill>
              <a:latin typeface="+mn-lt"/>
            </a:rPr>
            <a:t>How to </a:t>
          </a:r>
          <a:r>
            <a:rPr lang="en-IN" sz="2400" dirty="0" smtClean="0">
              <a:solidFill>
                <a:schemeClr val="accent5">
                  <a:lumMod val="50000"/>
                </a:schemeClr>
              </a:solidFill>
              <a:latin typeface="+mn-lt"/>
            </a:rPr>
            <a:t>collect drone-based canopy images and its ground-truth</a:t>
          </a:r>
          <a:endParaRPr lang="en-IN" sz="2400" dirty="0">
            <a:solidFill>
              <a:schemeClr val="accent5">
                <a:lumMod val="50000"/>
              </a:schemeClr>
            </a:solidFill>
            <a:latin typeface="+mn-lt"/>
          </a:endParaRPr>
        </a:p>
      </dgm:t>
    </dgm:pt>
    <dgm:pt modelId="{C568336C-FD9D-44BA-81DD-1FCC32878587}" type="parTrans" cxnId="{ABD9B559-A6AE-4BFE-BDDE-ABC483DD552A}">
      <dgm:prSet/>
      <dgm:spPr/>
      <dgm:t>
        <a:bodyPr/>
        <a:lstStyle/>
        <a:p>
          <a:endParaRPr lang="en-IN"/>
        </a:p>
      </dgm:t>
    </dgm:pt>
    <dgm:pt modelId="{279AA3F2-B82E-47D0-BFC2-C38E91D24598}" type="sibTrans" cxnId="{ABD9B559-A6AE-4BFE-BDDE-ABC483DD552A}">
      <dgm:prSet/>
      <dgm:spPr/>
      <dgm:t>
        <a:bodyPr/>
        <a:lstStyle/>
        <a:p>
          <a:endParaRPr lang="en-IN"/>
        </a:p>
      </dgm:t>
    </dgm:pt>
    <dgm:pt modelId="{95F668AC-51DF-4C4A-8D55-3F60DDB2FC09}">
      <dgm:prSet phldrT="[Text]" custT="1"/>
      <dgm:spPr/>
      <dgm:t>
        <a:bodyPr/>
        <a:lstStyle/>
        <a:p>
          <a:r>
            <a:rPr lang="en-IN" sz="1800" dirty="0" smtClean="0">
              <a:solidFill>
                <a:schemeClr val="accent5">
                  <a:lumMod val="50000"/>
                </a:schemeClr>
              </a:solidFill>
              <a:latin typeface="+mn-lt"/>
            </a:rPr>
            <a:t>How to </a:t>
          </a:r>
          <a:r>
            <a:rPr lang="en-IN" sz="2400" dirty="0" smtClean="0">
              <a:solidFill>
                <a:schemeClr val="accent5">
                  <a:lumMod val="50000"/>
                </a:schemeClr>
              </a:solidFill>
              <a:latin typeface="+mn-lt"/>
            </a:rPr>
            <a:t>find gap fraction and its relationship with LAI</a:t>
          </a:r>
          <a:endParaRPr lang="en-IN" sz="2400" dirty="0">
            <a:solidFill>
              <a:schemeClr val="accent5">
                <a:lumMod val="50000"/>
              </a:schemeClr>
            </a:solidFill>
            <a:latin typeface="+mn-lt"/>
          </a:endParaRPr>
        </a:p>
      </dgm:t>
    </dgm:pt>
    <dgm:pt modelId="{E37FE408-70F6-4E5F-94AD-2CC9BD003405}" type="parTrans" cxnId="{D73E0A50-4456-4B80-B774-D18914B2E262}">
      <dgm:prSet/>
      <dgm:spPr/>
      <dgm:t>
        <a:bodyPr/>
        <a:lstStyle/>
        <a:p>
          <a:endParaRPr lang="en-IN"/>
        </a:p>
      </dgm:t>
    </dgm:pt>
    <dgm:pt modelId="{5056895D-D243-417A-8488-D741057F7081}" type="sibTrans" cxnId="{D73E0A50-4456-4B80-B774-D18914B2E262}">
      <dgm:prSet/>
      <dgm:spPr/>
      <dgm:t>
        <a:bodyPr/>
        <a:lstStyle/>
        <a:p>
          <a:endParaRPr lang="en-IN"/>
        </a:p>
      </dgm:t>
    </dgm:pt>
    <dgm:pt modelId="{2F1B9BCE-5793-4D22-86CD-A9EB40445659}">
      <dgm:prSet phldrT="[Text]" custT="1"/>
      <dgm:spPr/>
      <dgm:t>
        <a:bodyPr/>
        <a:lstStyle/>
        <a:p>
          <a:r>
            <a:rPr lang="en-IN" sz="1800" dirty="0" smtClean="0">
              <a:solidFill>
                <a:schemeClr val="accent5">
                  <a:lumMod val="50000"/>
                </a:schemeClr>
              </a:solidFill>
              <a:latin typeface="+mn-lt"/>
            </a:rPr>
            <a:t>How to </a:t>
          </a:r>
          <a:r>
            <a:rPr lang="en-IN" sz="2400" dirty="0" smtClean="0">
              <a:solidFill>
                <a:schemeClr val="accent5">
                  <a:lumMod val="50000"/>
                </a:schemeClr>
              </a:solidFill>
              <a:latin typeface="+mn-lt"/>
            </a:rPr>
            <a:t>compare the results with ground-truth LAI data</a:t>
          </a:r>
          <a:endParaRPr lang="en-IN" sz="2400" dirty="0">
            <a:solidFill>
              <a:schemeClr val="accent5">
                <a:lumMod val="50000"/>
              </a:schemeClr>
            </a:solidFill>
            <a:latin typeface="+mn-lt"/>
          </a:endParaRPr>
        </a:p>
      </dgm:t>
    </dgm:pt>
    <dgm:pt modelId="{2E54E7D7-2C18-47CC-836D-8E73C9AE82EA}" type="parTrans" cxnId="{26137549-CC91-4339-94F2-342B05A9922C}">
      <dgm:prSet/>
      <dgm:spPr/>
      <dgm:t>
        <a:bodyPr/>
        <a:lstStyle/>
        <a:p>
          <a:endParaRPr lang="en-IN"/>
        </a:p>
      </dgm:t>
    </dgm:pt>
    <dgm:pt modelId="{0A1A93EF-98E8-4482-A1D5-76529C55FF4E}" type="sibTrans" cxnId="{26137549-CC91-4339-94F2-342B05A9922C}">
      <dgm:prSet/>
      <dgm:spPr/>
      <dgm:t>
        <a:bodyPr/>
        <a:lstStyle/>
        <a:p>
          <a:endParaRPr lang="en-IN"/>
        </a:p>
      </dgm:t>
    </dgm:pt>
    <dgm:pt modelId="{CE25CAE2-ADF7-41AF-B22E-757CFF69F288}" type="pres">
      <dgm:prSet presAssocID="{2A1B74EE-4EB5-4FC6-8CB3-640FE6A5CCBB}" presName="linear" presStyleCnt="0">
        <dgm:presLayoutVars>
          <dgm:animLvl val="lvl"/>
          <dgm:resizeHandles val="exact"/>
        </dgm:presLayoutVars>
      </dgm:prSet>
      <dgm:spPr/>
      <dgm:t>
        <a:bodyPr/>
        <a:lstStyle/>
        <a:p>
          <a:endParaRPr lang="en-IN"/>
        </a:p>
      </dgm:t>
    </dgm:pt>
    <dgm:pt modelId="{E101869F-4E9A-46E6-8133-49087CE34924}" type="pres">
      <dgm:prSet presAssocID="{4C337C31-9F31-4E1D-B151-9EA24AE13BF2}" presName="parentText" presStyleLbl="node1" presStyleIdx="0" presStyleCnt="2" custScaleY="36881">
        <dgm:presLayoutVars>
          <dgm:chMax val="0"/>
          <dgm:bulletEnabled val="1"/>
        </dgm:presLayoutVars>
      </dgm:prSet>
      <dgm:spPr/>
      <dgm:t>
        <a:bodyPr/>
        <a:lstStyle/>
        <a:p>
          <a:endParaRPr lang="en-IN"/>
        </a:p>
      </dgm:t>
    </dgm:pt>
    <dgm:pt modelId="{870E9B28-66A5-4D8E-9CF6-6A5D5864A41A}" type="pres">
      <dgm:prSet presAssocID="{4C337C31-9F31-4E1D-B151-9EA24AE13BF2}" presName="childText" presStyleLbl="revTx" presStyleIdx="0" presStyleCnt="2">
        <dgm:presLayoutVars>
          <dgm:bulletEnabled val="1"/>
        </dgm:presLayoutVars>
      </dgm:prSet>
      <dgm:spPr/>
      <dgm:t>
        <a:bodyPr/>
        <a:lstStyle/>
        <a:p>
          <a:endParaRPr lang="en-IN"/>
        </a:p>
      </dgm:t>
    </dgm:pt>
    <dgm:pt modelId="{2D16D302-ECCA-4A40-ACE7-C0FCE5F1859D}" type="pres">
      <dgm:prSet presAssocID="{B1F2AA14-0A62-4735-A249-AB7F063731DE}" presName="parentText" presStyleLbl="node1" presStyleIdx="1" presStyleCnt="2" custScaleY="40577">
        <dgm:presLayoutVars>
          <dgm:chMax val="0"/>
          <dgm:bulletEnabled val="1"/>
        </dgm:presLayoutVars>
      </dgm:prSet>
      <dgm:spPr/>
      <dgm:t>
        <a:bodyPr/>
        <a:lstStyle/>
        <a:p>
          <a:endParaRPr lang="en-IN"/>
        </a:p>
      </dgm:t>
    </dgm:pt>
    <dgm:pt modelId="{9182C27A-7A30-474C-A186-89C657F5296D}" type="pres">
      <dgm:prSet presAssocID="{B1F2AA14-0A62-4735-A249-AB7F063731DE}" presName="childText" presStyleLbl="revTx" presStyleIdx="1" presStyleCnt="2" custLinFactNeighborY="99577">
        <dgm:presLayoutVars>
          <dgm:bulletEnabled val="1"/>
        </dgm:presLayoutVars>
      </dgm:prSet>
      <dgm:spPr/>
      <dgm:t>
        <a:bodyPr/>
        <a:lstStyle/>
        <a:p>
          <a:endParaRPr lang="en-IN"/>
        </a:p>
      </dgm:t>
    </dgm:pt>
  </dgm:ptLst>
  <dgm:cxnLst>
    <dgm:cxn modelId="{6B56019B-E598-4136-A4C6-29FE64AA702C}" type="presOf" srcId="{B1F2AA14-0A62-4735-A249-AB7F063731DE}" destId="{2D16D302-ECCA-4A40-ACE7-C0FCE5F1859D}" srcOrd="0" destOrd="0" presId="urn:microsoft.com/office/officeart/2005/8/layout/vList2"/>
    <dgm:cxn modelId="{2C9BB082-FBCB-4FA5-871F-A6D025846D57}" srcId="{2A1B74EE-4EB5-4FC6-8CB3-640FE6A5CCBB}" destId="{4C337C31-9F31-4E1D-B151-9EA24AE13BF2}" srcOrd="0" destOrd="0" parTransId="{5A49959A-3D78-4DB3-A3AC-81E10E9A7ED1}" sibTransId="{E0E1C8AA-8EDB-482E-8F46-92BC10092D0A}"/>
    <dgm:cxn modelId="{43C729D8-62EC-4F7E-963D-571F6282E8B7}" type="presOf" srcId="{AC961182-876C-43B8-9F12-235C7F6DB934}" destId="{870E9B28-66A5-4D8E-9CF6-6A5D5864A41A}" srcOrd="0" destOrd="4" presId="urn:microsoft.com/office/officeart/2005/8/layout/vList2"/>
    <dgm:cxn modelId="{19A97A5F-9A3D-483E-BA7D-C1B17BF23339}" type="presOf" srcId="{70DFD3AC-3D67-4864-983B-4FF8313A07EF}" destId="{870E9B28-66A5-4D8E-9CF6-6A5D5864A41A}" srcOrd="0" destOrd="0" presId="urn:microsoft.com/office/officeart/2005/8/layout/vList2"/>
    <dgm:cxn modelId="{93725B5D-310C-4040-80F1-1F95797D3990}" type="presOf" srcId="{2A1B74EE-4EB5-4FC6-8CB3-640FE6A5CCBB}" destId="{CE25CAE2-ADF7-41AF-B22E-757CFF69F288}" srcOrd="0" destOrd="0" presId="urn:microsoft.com/office/officeart/2005/8/layout/vList2"/>
    <dgm:cxn modelId="{90B98D8D-FD75-4FFE-AEF8-DB7D24A35A33}" type="presOf" srcId="{69273ADB-D50A-4C8B-B77E-33DBF639564F}" destId="{9182C27A-7A30-474C-A186-89C657F5296D}" srcOrd="0" destOrd="0" presId="urn:microsoft.com/office/officeart/2005/8/layout/vList2"/>
    <dgm:cxn modelId="{EC4773D6-018C-4D3A-9CC1-1F8EBED31E89}" srcId="{2A1B74EE-4EB5-4FC6-8CB3-640FE6A5CCBB}" destId="{B1F2AA14-0A62-4735-A249-AB7F063731DE}" srcOrd="1" destOrd="0" parTransId="{60B041A0-9C2E-49D8-9771-8C6FA398FD09}" sibTransId="{BC9D2B26-66B2-41AB-ABD6-586836DBD903}"/>
    <dgm:cxn modelId="{754C6F2B-84BE-466A-A890-4B04ADED4A77}" type="presOf" srcId="{95F668AC-51DF-4C4A-8D55-3F60DDB2FC09}" destId="{870E9B28-66A5-4D8E-9CF6-6A5D5864A41A}" srcOrd="0" destOrd="2" presId="urn:microsoft.com/office/officeart/2005/8/layout/vList2"/>
    <dgm:cxn modelId="{E5763005-97A4-47EC-A0C5-9CD24B27EC95}" type="presOf" srcId="{2F1B9BCE-5793-4D22-86CD-A9EB40445659}" destId="{870E9B28-66A5-4D8E-9CF6-6A5D5864A41A}" srcOrd="0" destOrd="3" presId="urn:microsoft.com/office/officeart/2005/8/layout/vList2"/>
    <dgm:cxn modelId="{A76B216F-2618-4DF6-A87F-AB78B4C3A0C1}" srcId="{4C337C31-9F31-4E1D-B151-9EA24AE13BF2}" destId="{8003CB0D-6532-4088-BEE5-C33C310A1EA8}" srcOrd="1" destOrd="0" parTransId="{0AC6E80F-7FB0-4B09-A50E-3B2D02CADCA3}" sibTransId="{F6F22849-29B8-4A67-A468-0C8A751AE15C}"/>
    <dgm:cxn modelId="{65E4012F-2E93-4867-A187-80B46C5BA628}" srcId="{4C337C31-9F31-4E1D-B151-9EA24AE13BF2}" destId="{AC961182-876C-43B8-9F12-235C7F6DB934}" srcOrd="4" destOrd="0" parTransId="{753AB9D3-1652-4E59-8458-81A10890AFC4}" sibTransId="{142C46E8-4AD9-4151-9DFC-35405BC4AA5B}"/>
    <dgm:cxn modelId="{EC590454-0DDF-4FEB-98EE-38CD7B74AE1E}" srcId="{B1F2AA14-0A62-4735-A249-AB7F063731DE}" destId="{69273ADB-D50A-4C8B-B77E-33DBF639564F}" srcOrd="0" destOrd="0" parTransId="{332ACDCF-6BE6-4F42-B479-00BE6A854516}" sibTransId="{5A0534F4-0A50-43CD-B4A6-A02522653FCB}"/>
    <dgm:cxn modelId="{D73E0A50-4456-4B80-B774-D18914B2E262}" srcId="{4C337C31-9F31-4E1D-B151-9EA24AE13BF2}" destId="{95F668AC-51DF-4C4A-8D55-3F60DDB2FC09}" srcOrd="2" destOrd="0" parTransId="{E37FE408-70F6-4E5F-94AD-2CC9BD003405}" sibTransId="{5056895D-D243-417A-8488-D741057F7081}"/>
    <dgm:cxn modelId="{98B78B5B-4324-4BF6-87FA-E4C7AB3B6452}" type="presOf" srcId="{4C337C31-9F31-4E1D-B151-9EA24AE13BF2}" destId="{E101869F-4E9A-46E6-8133-49087CE34924}" srcOrd="0" destOrd="0" presId="urn:microsoft.com/office/officeart/2005/8/layout/vList2"/>
    <dgm:cxn modelId="{ABD9B559-A6AE-4BFE-BDDE-ABC483DD552A}" srcId="{4C337C31-9F31-4E1D-B151-9EA24AE13BF2}" destId="{70DFD3AC-3D67-4864-983B-4FF8313A07EF}" srcOrd="0" destOrd="0" parTransId="{C568336C-FD9D-44BA-81DD-1FCC32878587}" sibTransId="{279AA3F2-B82E-47D0-BFC2-C38E91D24598}"/>
    <dgm:cxn modelId="{26137549-CC91-4339-94F2-342B05A9922C}" srcId="{4C337C31-9F31-4E1D-B151-9EA24AE13BF2}" destId="{2F1B9BCE-5793-4D22-86CD-A9EB40445659}" srcOrd="3" destOrd="0" parTransId="{2E54E7D7-2C18-47CC-836D-8E73C9AE82EA}" sibTransId="{0A1A93EF-98E8-4482-A1D5-76529C55FF4E}"/>
    <dgm:cxn modelId="{10D01850-813D-4CAC-888B-93F2942EAA86}" type="presOf" srcId="{8003CB0D-6532-4088-BEE5-C33C310A1EA8}" destId="{870E9B28-66A5-4D8E-9CF6-6A5D5864A41A}" srcOrd="0" destOrd="1" presId="urn:microsoft.com/office/officeart/2005/8/layout/vList2"/>
    <dgm:cxn modelId="{A691CEF2-8BFB-496B-8000-115BB95DA72D}" type="presParOf" srcId="{CE25CAE2-ADF7-41AF-B22E-757CFF69F288}" destId="{E101869F-4E9A-46E6-8133-49087CE34924}" srcOrd="0" destOrd="0" presId="urn:microsoft.com/office/officeart/2005/8/layout/vList2"/>
    <dgm:cxn modelId="{59C48819-58D3-4EFB-83CC-A387DF66B7D7}" type="presParOf" srcId="{CE25CAE2-ADF7-41AF-B22E-757CFF69F288}" destId="{870E9B28-66A5-4D8E-9CF6-6A5D5864A41A}" srcOrd="1" destOrd="0" presId="urn:microsoft.com/office/officeart/2005/8/layout/vList2"/>
    <dgm:cxn modelId="{7A60D690-1DAF-4C8A-B3D2-382C76F4EDBC}" type="presParOf" srcId="{CE25CAE2-ADF7-41AF-B22E-757CFF69F288}" destId="{2D16D302-ECCA-4A40-ACE7-C0FCE5F1859D}" srcOrd="2" destOrd="0" presId="urn:microsoft.com/office/officeart/2005/8/layout/vList2"/>
    <dgm:cxn modelId="{9CE73262-294B-495A-9E74-817E4447644F}" type="presParOf" srcId="{CE25CAE2-ADF7-41AF-B22E-757CFF69F288}" destId="{9182C27A-7A30-474C-A186-89C657F5296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54EEE8-F3DB-4AEE-AD97-38D4B377E435}" type="doc">
      <dgm:prSet loTypeId="urn:microsoft.com/office/officeart/2008/layout/AlternatingHexagons" loCatId="list" qsTypeId="urn:microsoft.com/office/officeart/2005/8/quickstyle/simple1" qsCatId="simple" csTypeId="urn:microsoft.com/office/officeart/2005/8/colors/colorful5" csCatId="colorful" phldr="1"/>
      <dgm:spPr/>
      <dgm:t>
        <a:bodyPr/>
        <a:lstStyle/>
        <a:p>
          <a:endParaRPr lang="en-IN"/>
        </a:p>
      </dgm:t>
    </dgm:pt>
    <dgm:pt modelId="{8FE961C4-80F6-4197-AE64-CBA686BE52CB}">
      <dgm:prSet phldrT="[Text]" custT="1"/>
      <dgm:spPr/>
      <dgm:t>
        <a:bodyPr/>
        <a:lstStyle/>
        <a:p>
          <a:r>
            <a:rPr lang="en-IN" sz="2000" dirty="0" smtClean="0"/>
            <a:t>Height</a:t>
          </a:r>
          <a:endParaRPr lang="en-IN" sz="1000" dirty="0"/>
        </a:p>
      </dgm:t>
    </dgm:pt>
    <dgm:pt modelId="{C7FE813F-67F6-4F73-8B08-9805B7E36C01}" type="parTrans" cxnId="{5985E795-1A1D-4161-B270-C0513ECF62E1}">
      <dgm:prSet/>
      <dgm:spPr/>
      <dgm:t>
        <a:bodyPr/>
        <a:lstStyle/>
        <a:p>
          <a:endParaRPr lang="en-IN"/>
        </a:p>
      </dgm:t>
    </dgm:pt>
    <dgm:pt modelId="{A8D2CFB7-1BD6-4362-9903-4494D5F6D5BF}" type="sibTrans" cxnId="{5985E795-1A1D-4161-B270-C0513ECF62E1}">
      <dgm:prSet/>
      <dgm:spPr/>
      <dgm:t>
        <a:bodyPr/>
        <a:lstStyle/>
        <a:p>
          <a:r>
            <a:rPr lang="en-IN" dirty="0" smtClean="0"/>
            <a:t>Time</a:t>
          </a:r>
          <a:endParaRPr lang="en-IN" dirty="0"/>
        </a:p>
      </dgm:t>
    </dgm:pt>
    <dgm:pt modelId="{614C584D-D35E-4B92-89AC-53CD98447931}">
      <dgm:prSet phldrT="[Text]" custT="1"/>
      <dgm:spPr/>
      <dgm:t>
        <a:bodyPr/>
        <a:lstStyle/>
        <a:p>
          <a:r>
            <a:rPr lang="en-IN" sz="1800" dirty="0" smtClean="0"/>
            <a:t>Frequency</a:t>
          </a:r>
          <a:endParaRPr lang="en-IN" sz="1200" dirty="0"/>
        </a:p>
      </dgm:t>
    </dgm:pt>
    <dgm:pt modelId="{EDD2F8E1-61EB-4A4D-A22A-667B144AF4AA}" type="parTrans" cxnId="{240C63EA-4E4B-473C-A738-E63B50305E77}">
      <dgm:prSet/>
      <dgm:spPr/>
      <dgm:t>
        <a:bodyPr/>
        <a:lstStyle/>
        <a:p>
          <a:endParaRPr lang="en-IN"/>
        </a:p>
      </dgm:t>
    </dgm:pt>
    <dgm:pt modelId="{77572E7E-7F4B-4741-8F56-C84A01E99D22}" type="sibTrans" cxnId="{240C63EA-4E4B-473C-A738-E63B50305E77}">
      <dgm:prSet/>
      <dgm:spPr/>
      <dgm:t>
        <a:bodyPr/>
        <a:lstStyle/>
        <a:p>
          <a:r>
            <a:rPr lang="en-IN" dirty="0" smtClean="0"/>
            <a:t>Angle</a:t>
          </a:r>
          <a:endParaRPr lang="en-IN" dirty="0"/>
        </a:p>
      </dgm:t>
    </dgm:pt>
    <dgm:pt modelId="{C887C678-87F3-495C-A02C-E8FB6F6ACAF6}">
      <dgm:prSet phldrT="[Text]" custT="1"/>
      <dgm:spPr/>
      <dgm:t>
        <a:bodyPr/>
        <a:lstStyle/>
        <a:p>
          <a:r>
            <a:rPr lang="en-IN" sz="2000" dirty="0" smtClean="0"/>
            <a:t>Overlap</a:t>
          </a:r>
          <a:endParaRPr lang="en-IN" sz="2000" dirty="0"/>
        </a:p>
      </dgm:t>
    </dgm:pt>
    <dgm:pt modelId="{A8199BE5-1675-4335-8169-C98934D51D18}" type="parTrans" cxnId="{A8879884-9880-4997-8F57-1EF06163563A}">
      <dgm:prSet/>
      <dgm:spPr/>
      <dgm:t>
        <a:bodyPr/>
        <a:lstStyle/>
        <a:p>
          <a:endParaRPr lang="en-IN"/>
        </a:p>
      </dgm:t>
    </dgm:pt>
    <dgm:pt modelId="{A6BB96EA-1858-40D5-BAEF-DA1AF4912877}" type="sibTrans" cxnId="{A8879884-9880-4997-8F57-1EF06163563A}">
      <dgm:prSet/>
      <dgm:spPr/>
      <dgm:t>
        <a:bodyPr/>
        <a:lstStyle/>
        <a:p>
          <a:r>
            <a:rPr lang="en-IN" dirty="0" smtClean="0"/>
            <a:t>Image </a:t>
          </a:r>
        </a:p>
        <a:p>
          <a:r>
            <a:rPr lang="en-IN" dirty="0" smtClean="0"/>
            <a:t>Type</a:t>
          </a:r>
          <a:endParaRPr lang="en-IN" dirty="0"/>
        </a:p>
      </dgm:t>
    </dgm:pt>
    <dgm:pt modelId="{F8BBA55A-6B93-4385-8D43-4C31F8590076}" type="pres">
      <dgm:prSet presAssocID="{1B54EEE8-F3DB-4AEE-AD97-38D4B377E435}" presName="Name0" presStyleCnt="0">
        <dgm:presLayoutVars>
          <dgm:chMax/>
          <dgm:chPref/>
          <dgm:dir/>
          <dgm:animLvl val="lvl"/>
        </dgm:presLayoutVars>
      </dgm:prSet>
      <dgm:spPr/>
      <dgm:t>
        <a:bodyPr/>
        <a:lstStyle/>
        <a:p>
          <a:endParaRPr lang="en-IN"/>
        </a:p>
      </dgm:t>
    </dgm:pt>
    <dgm:pt modelId="{13CAFC15-4ED7-4EDE-A9BB-56F360D5F0D5}" type="pres">
      <dgm:prSet presAssocID="{8FE961C4-80F6-4197-AE64-CBA686BE52CB}" presName="composite" presStyleCnt="0"/>
      <dgm:spPr/>
    </dgm:pt>
    <dgm:pt modelId="{E20D372B-EEFF-4462-8735-21D1F78424FF}" type="pres">
      <dgm:prSet presAssocID="{8FE961C4-80F6-4197-AE64-CBA686BE52CB}" presName="Parent1" presStyleLbl="node1" presStyleIdx="0" presStyleCnt="6" custScaleX="133149" custLinFactNeighborX="8244" custLinFactNeighborY="1167">
        <dgm:presLayoutVars>
          <dgm:chMax val="1"/>
          <dgm:chPref val="1"/>
          <dgm:bulletEnabled val="1"/>
        </dgm:presLayoutVars>
      </dgm:prSet>
      <dgm:spPr/>
      <dgm:t>
        <a:bodyPr/>
        <a:lstStyle/>
        <a:p>
          <a:endParaRPr lang="en-IN"/>
        </a:p>
      </dgm:t>
    </dgm:pt>
    <dgm:pt modelId="{0037FC2D-C477-4FA3-9A20-614E2D07EFDA}" type="pres">
      <dgm:prSet presAssocID="{8FE961C4-80F6-4197-AE64-CBA686BE52CB}" presName="Childtext1" presStyleLbl="revTx" presStyleIdx="0" presStyleCnt="3">
        <dgm:presLayoutVars>
          <dgm:chMax val="0"/>
          <dgm:chPref val="0"/>
          <dgm:bulletEnabled val="1"/>
        </dgm:presLayoutVars>
      </dgm:prSet>
      <dgm:spPr/>
      <dgm:t>
        <a:bodyPr/>
        <a:lstStyle/>
        <a:p>
          <a:endParaRPr lang="en-IN"/>
        </a:p>
      </dgm:t>
    </dgm:pt>
    <dgm:pt modelId="{C0ECC5A3-F8D3-4B9C-9E05-EAFD5D70EF46}" type="pres">
      <dgm:prSet presAssocID="{8FE961C4-80F6-4197-AE64-CBA686BE52CB}" presName="BalanceSpacing" presStyleCnt="0"/>
      <dgm:spPr/>
    </dgm:pt>
    <dgm:pt modelId="{3C1F8593-8CA0-4C2F-A473-0619A470FA0C}" type="pres">
      <dgm:prSet presAssocID="{8FE961C4-80F6-4197-AE64-CBA686BE52CB}" presName="BalanceSpacing1" presStyleCnt="0"/>
      <dgm:spPr/>
    </dgm:pt>
    <dgm:pt modelId="{796A7E9D-415E-4E5F-AEF5-89DB604E1D58}" type="pres">
      <dgm:prSet presAssocID="{A8D2CFB7-1BD6-4362-9903-4494D5F6D5BF}" presName="Accent1Text" presStyleLbl="node1" presStyleIdx="1" presStyleCnt="6" custLinFactNeighborX="-40414" custLinFactNeighborY="-1345"/>
      <dgm:spPr/>
      <dgm:t>
        <a:bodyPr/>
        <a:lstStyle/>
        <a:p>
          <a:endParaRPr lang="en-IN"/>
        </a:p>
      </dgm:t>
    </dgm:pt>
    <dgm:pt modelId="{E4094614-BB54-4541-B2AD-6001C5D4645D}" type="pres">
      <dgm:prSet presAssocID="{A8D2CFB7-1BD6-4362-9903-4494D5F6D5BF}" presName="spaceBetweenRectangles" presStyleCnt="0"/>
      <dgm:spPr/>
    </dgm:pt>
    <dgm:pt modelId="{42FED371-C2CB-4345-93E3-F755E1DB2446}" type="pres">
      <dgm:prSet presAssocID="{614C584D-D35E-4B92-89AC-53CD98447931}" presName="composite" presStyleCnt="0"/>
      <dgm:spPr/>
    </dgm:pt>
    <dgm:pt modelId="{5BBD1F05-3E2D-48D0-A9F7-2F12CF002959}" type="pres">
      <dgm:prSet presAssocID="{614C584D-D35E-4B92-89AC-53CD98447931}" presName="Parent1" presStyleLbl="node1" presStyleIdx="2" presStyleCnt="6" custScaleX="171228" custLinFactNeighborX="-23346" custLinFactNeighborY="-3362">
        <dgm:presLayoutVars>
          <dgm:chMax val="1"/>
          <dgm:chPref val="1"/>
          <dgm:bulletEnabled val="1"/>
        </dgm:presLayoutVars>
      </dgm:prSet>
      <dgm:spPr/>
      <dgm:t>
        <a:bodyPr/>
        <a:lstStyle/>
        <a:p>
          <a:endParaRPr lang="en-IN"/>
        </a:p>
      </dgm:t>
    </dgm:pt>
    <dgm:pt modelId="{D39A0E84-1368-4596-89CB-376CBD9E121B}" type="pres">
      <dgm:prSet presAssocID="{614C584D-D35E-4B92-89AC-53CD98447931}" presName="Childtext1" presStyleLbl="revTx" presStyleIdx="1" presStyleCnt="3">
        <dgm:presLayoutVars>
          <dgm:chMax val="0"/>
          <dgm:chPref val="0"/>
          <dgm:bulletEnabled val="1"/>
        </dgm:presLayoutVars>
      </dgm:prSet>
      <dgm:spPr/>
      <dgm:t>
        <a:bodyPr/>
        <a:lstStyle/>
        <a:p>
          <a:endParaRPr lang="en-IN"/>
        </a:p>
      </dgm:t>
    </dgm:pt>
    <dgm:pt modelId="{7E934257-FCB2-4CF3-BF12-1DB3042320C0}" type="pres">
      <dgm:prSet presAssocID="{614C584D-D35E-4B92-89AC-53CD98447931}" presName="BalanceSpacing" presStyleCnt="0"/>
      <dgm:spPr/>
    </dgm:pt>
    <dgm:pt modelId="{22D7F31F-AF3B-47AB-9265-91E09D24BE70}" type="pres">
      <dgm:prSet presAssocID="{614C584D-D35E-4B92-89AC-53CD98447931}" presName="BalanceSpacing1" presStyleCnt="0"/>
      <dgm:spPr/>
    </dgm:pt>
    <dgm:pt modelId="{4A3F4A9A-BDEE-42F2-8307-AC26EEE9D472}" type="pres">
      <dgm:prSet presAssocID="{77572E7E-7F4B-4741-8F56-C84A01E99D22}" presName="Accent1Text" presStyleLbl="node1" presStyleIdx="3" presStyleCnt="6" custLinFactNeighborX="14557" custLinFactNeighborY="-1403"/>
      <dgm:spPr/>
      <dgm:t>
        <a:bodyPr/>
        <a:lstStyle/>
        <a:p>
          <a:endParaRPr lang="en-IN"/>
        </a:p>
      </dgm:t>
    </dgm:pt>
    <dgm:pt modelId="{690DCB0B-4A35-4233-B822-8DA434F378EB}" type="pres">
      <dgm:prSet presAssocID="{77572E7E-7F4B-4741-8F56-C84A01E99D22}" presName="spaceBetweenRectangles" presStyleCnt="0"/>
      <dgm:spPr/>
    </dgm:pt>
    <dgm:pt modelId="{B78D7E63-6C3C-42CF-8F82-557532260306}" type="pres">
      <dgm:prSet presAssocID="{C887C678-87F3-495C-A02C-E8FB6F6ACAF6}" presName="composite" presStyleCnt="0"/>
      <dgm:spPr/>
    </dgm:pt>
    <dgm:pt modelId="{78068A00-00BB-4730-82DC-712469450222}" type="pres">
      <dgm:prSet presAssocID="{C887C678-87F3-495C-A02C-E8FB6F6ACAF6}" presName="Parent1" presStyleLbl="node1" presStyleIdx="4" presStyleCnt="6" custScaleX="145031" custLinFactNeighborX="-11701" custLinFactNeighborY="26">
        <dgm:presLayoutVars>
          <dgm:chMax val="1"/>
          <dgm:chPref val="1"/>
          <dgm:bulletEnabled val="1"/>
        </dgm:presLayoutVars>
      </dgm:prSet>
      <dgm:spPr/>
      <dgm:t>
        <a:bodyPr/>
        <a:lstStyle/>
        <a:p>
          <a:endParaRPr lang="en-IN"/>
        </a:p>
      </dgm:t>
    </dgm:pt>
    <dgm:pt modelId="{081E9147-466B-4538-B336-AF7F9B23C2EA}" type="pres">
      <dgm:prSet presAssocID="{C887C678-87F3-495C-A02C-E8FB6F6ACAF6}" presName="Childtext1" presStyleLbl="revTx" presStyleIdx="2" presStyleCnt="3">
        <dgm:presLayoutVars>
          <dgm:chMax val="0"/>
          <dgm:chPref val="0"/>
          <dgm:bulletEnabled val="1"/>
        </dgm:presLayoutVars>
      </dgm:prSet>
      <dgm:spPr/>
      <dgm:t>
        <a:bodyPr/>
        <a:lstStyle/>
        <a:p>
          <a:endParaRPr lang="en-IN"/>
        </a:p>
      </dgm:t>
    </dgm:pt>
    <dgm:pt modelId="{16DC29EB-4146-47AB-A01D-ABB4FEEC2997}" type="pres">
      <dgm:prSet presAssocID="{C887C678-87F3-495C-A02C-E8FB6F6ACAF6}" presName="BalanceSpacing" presStyleCnt="0"/>
      <dgm:spPr/>
    </dgm:pt>
    <dgm:pt modelId="{2205E4DD-477E-402E-AC38-73CE5A18F544}" type="pres">
      <dgm:prSet presAssocID="{C887C678-87F3-495C-A02C-E8FB6F6ACAF6}" presName="BalanceSpacing1" presStyleCnt="0"/>
      <dgm:spPr/>
    </dgm:pt>
    <dgm:pt modelId="{F846F3F3-B139-4E0F-BB0A-40055A19798D}" type="pres">
      <dgm:prSet presAssocID="{A6BB96EA-1858-40D5-BAEF-DA1AF4912877}" presName="Accent1Text" presStyleLbl="node1" presStyleIdx="5" presStyleCnt="6" custLinFactNeighborX="-32703" custLinFactNeighborY="-4424"/>
      <dgm:spPr/>
      <dgm:t>
        <a:bodyPr/>
        <a:lstStyle/>
        <a:p>
          <a:endParaRPr lang="en-IN"/>
        </a:p>
      </dgm:t>
    </dgm:pt>
  </dgm:ptLst>
  <dgm:cxnLst>
    <dgm:cxn modelId="{240C63EA-4E4B-473C-A738-E63B50305E77}" srcId="{1B54EEE8-F3DB-4AEE-AD97-38D4B377E435}" destId="{614C584D-D35E-4B92-89AC-53CD98447931}" srcOrd="1" destOrd="0" parTransId="{EDD2F8E1-61EB-4A4D-A22A-667B144AF4AA}" sibTransId="{77572E7E-7F4B-4741-8F56-C84A01E99D22}"/>
    <dgm:cxn modelId="{A8879884-9880-4997-8F57-1EF06163563A}" srcId="{1B54EEE8-F3DB-4AEE-AD97-38D4B377E435}" destId="{C887C678-87F3-495C-A02C-E8FB6F6ACAF6}" srcOrd="2" destOrd="0" parTransId="{A8199BE5-1675-4335-8169-C98934D51D18}" sibTransId="{A6BB96EA-1858-40D5-BAEF-DA1AF4912877}"/>
    <dgm:cxn modelId="{3AE9BF3C-AD51-4FC8-8FB8-9E72FF52C886}" type="presOf" srcId="{77572E7E-7F4B-4741-8F56-C84A01E99D22}" destId="{4A3F4A9A-BDEE-42F2-8307-AC26EEE9D472}" srcOrd="0" destOrd="0" presId="urn:microsoft.com/office/officeart/2008/layout/AlternatingHexagons"/>
    <dgm:cxn modelId="{F8BF0A62-B8F7-4B96-8793-886A15ED6495}" type="presOf" srcId="{C887C678-87F3-495C-A02C-E8FB6F6ACAF6}" destId="{78068A00-00BB-4730-82DC-712469450222}" srcOrd="0" destOrd="0" presId="urn:microsoft.com/office/officeart/2008/layout/AlternatingHexagons"/>
    <dgm:cxn modelId="{5985E795-1A1D-4161-B270-C0513ECF62E1}" srcId="{1B54EEE8-F3DB-4AEE-AD97-38D4B377E435}" destId="{8FE961C4-80F6-4197-AE64-CBA686BE52CB}" srcOrd="0" destOrd="0" parTransId="{C7FE813F-67F6-4F73-8B08-9805B7E36C01}" sibTransId="{A8D2CFB7-1BD6-4362-9903-4494D5F6D5BF}"/>
    <dgm:cxn modelId="{9726DBEA-FA9A-4DD3-9B31-C4433E191834}" type="presOf" srcId="{A6BB96EA-1858-40D5-BAEF-DA1AF4912877}" destId="{F846F3F3-B139-4E0F-BB0A-40055A19798D}" srcOrd="0" destOrd="0" presId="urn:microsoft.com/office/officeart/2008/layout/AlternatingHexagons"/>
    <dgm:cxn modelId="{1A43EDE7-DE72-4B87-884D-EE35942810A2}" type="presOf" srcId="{1B54EEE8-F3DB-4AEE-AD97-38D4B377E435}" destId="{F8BBA55A-6B93-4385-8D43-4C31F8590076}" srcOrd="0" destOrd="0" presId="urn:microsoft.com/office/officeart/2008/layout/AlternatingHexagons"/>
    <dgm:cxn modelId="{984AAFE8-1555-4AF9-9221-D36C31B33080}" type="presOf" srcId="{A8D2CFB7-1BD6-4362-9903-4494D5F6D5BF}" destId="{796A7E9D-415E-4E5F-AEF5-89DB604E1D58}" srcOrd="0" destOrd="0" presId="urn:microsoft.com/office/officeart/2008/layout/AlternatingHexagons"/>
    <dgm:cxn modelId="{A0DC5281-CBBB-48AF-B0A2-D38229FFA69C}" type="presOf" srcId="{614C584D-D35E-4B92-89AC-53CD98447931}" destId="{5BBD1F05-3E2D-48D0-A9F7-2F12CF002959}" srcOrd="0" destOrd="0" presId="urn:microsoft.com/office/officeart/2008/layout/AlternatingHexagons"/>
    <dgm:cxn modelId="{BEE8C629-D1A2-4030-998D-C1C55B7D4612}" type="presOf" srcId="{8FE961C4-80F6-4197-AE64-CBA686BE52CB}" destId="{E20D372B-EEFF-4462-8735-21D1F78424FF}" srcOrd="0" destOrd="0" presId="urn:microsoft.com/office/officeart/2008/layout/AlternatingHexagons"/>
    <dgm:cxn modelId="{CE800C61-05BD-47F7-B169-E2E8A935ACD8}" type="presParOf" srcId="{F8BBA55A-6B93-4385-8D43-4C31F8590076}" destId="{13CAFC15-4ED7-4EDE-A9BB-56F360D5F0D5}" srcOrd="0" destOrd="0" presId="urn:microsoft.com/office/officeart/2008/layout/AlternatingHexagons"/>
    <dgm:cxn modelId="{D30B06CD-CF64-48C5-A25C-356F6D223FD9}" type="presParOf" srcId="{13CAFC15-4ED7-4EDE-A9BB-56F360D5F0D5}" destId="{E20D372B-EEFF-4462-8735-21D1F78424FF}" srcOrd="0" destOrd="0" presId="urn:microsoft.com/office/officeart/2008/layout/AlternatingHexagons"/>
    <dgm:cxn modelId="{4D9457DB-EDAC-4628-AA77-1519EFD3D8CB}" type="presParOf" srcId="{13CAFC15-4ED7-4EDE-A9BB-56F360D5F0D5}" destId="{0037FC2D-C477-4FA3-9A20-614E2D07EFDA}" srcOrd="1" destOrd="0" presId="urn:microsoft.com/office/officeart/2008/layout/AlternatingHexagons"/>
    <dgm:cxn modelId="{5463E182-6711-49B1-A33A-1DE927FACE8E}" type="presParOf" srcId="{13CAFC15-4ED7-4EDE-A9BB-56F360D5F0D5}" destId="{C0ECC5A3-F8D3-4B9C-9E05-EAFD5D70EF46}" srcOrd="2" destOrd="0" presId="urn:microsoft.com/office/officeart/2008/layout/AlternatingHexagons"/>
    <dgm:cxn modelId="{8F567E28-5C3D-4593-B0CC-B1D66403567A}" type="presParOf" srcId="{13CAFC15-4ED7-4EDE-A9BB-56F360D5F0D5}" destId="{3C1F8593-8CA0-4C2F-A473-0619A470FA0C}" srcOrd="3" destOrd="0" presId="urn:microsoft.com/office/officeart/2008/layout/AlternatingHexagons"/>
    <dgm:cxn modelId="{38C481FE-F108-4CCE-8182-6AEDDED1085E}" type="presParOf" srcId="{13CAFC15-4ED7-4EDE-A9BB-56F360D5F0D5}" destId="{796A7E9D-415E-4E5F-AEF5-89DB604E1D58}" srcOrd="4" destOrd="0" presId="urn:microsoft.com/office/officeart/2008/layout/AlternatingHexagons"/>
    <dgm:cxn modelId="{04516028-3734-4CEC-9E1C-0BB9B5B90FB9}" type="presParOf" srcId="{F8BBA55A-6B93-4385-8D43-4C31F8590076}" destId="{E4094614-BB54-4541-B2AD-6001C5D4645D}" srcOrd="1" destOrd="0" presId="urn:microsoft.com/office/officeart/2008/layout/AlternatingHexagons"/>
    <dgm:cxn modelId="{94FE5AD8-005A-49E9-8426-37C2E0F45AB6}" type="presParOf" srcId="{F8BBA55A-6B93-4385-8D43-4C31F8590076}" destId="{42FED371-C2CB-4345-93E3-F755E1DB2446}" srcOrd="2" destOrd="0" presId="urn:microsoft.com/office/officeart/2008/layout/AlternatingHexagons"/>
    <dgm:cxn modelId="{C0524271-5FC0-46E9-9E4F-074A5D5DDA70}" type="presParOf" srcId="{42FED371-C2CB-4345-93E3-F755E1DB2446}" destId="{5BBD1F05-3E2D-48D0-A9F7-2F12CF002959}" srcOrd="0" destOrd="0" presId="urn:microsoft.com/office/officeart/2008/layout/AlternatingHexagons"/>
    <dgm:cxn modelId="{052280C9-0290-44F1-9E51-0859C7930A49}" type="presParOf" srcId="{42FED371-C2CB-4345-93E3-F755E1DB2446}" destId="{D39A0E84-1368-4596-89CB-376CBD9E121B}" srcOrd="1" destOrd="0" presId="urn:microsoft.com/office/officeart/2008/layout/AlternatingHexagons"/>
    <dgm:cxn modelId="{5A151937-D593-45F4-88BB-1B582EDFF767}" type="presParOf" srcId="{42FED371-C2CB-4345-93E3-F755E1DB2446}" destId="{7E934257-FCB2-4CF3-BF12-1DB3042320C0}" srcOrd="2" destOrd="0" presId="urn:microsoft.com/office/officeart/2008/layout/AlternatingHexagons"/>
    <dgm:cxn modelId="{00843A4A-70BE-4066-99B0-B596FC004EEF}" type="presParOf" srcId="{42FED371-C2CB-4345-93E3-F755E1DB2446}" destId="{22D7F31F-AF3B-47AB-9265-91E09D24BE70}" srcOrd="3" destOrd="0" presId="urn:microsoft.com/office/officeart/2008/layout/AlternatingHexagons"/>
    <dgm:cxn modelId="{938582C2-A79A-4895-ADE8-F3C9D0C37A4F}" type="presParOf" srcId="{42FED371-C2CB-4345-93E3-F755E1DB2446}" destId="{4A3F4A9A-BDEE-42F2-8307-AC26EEE9D472}" srcOrd="4" destOrd="0" presId="urn:microsoft.com/office/officeart/2008/layout/AlternatingHexagons"/>
    <dgm:cxn modelId="{04F2B45D-EBA3-4080-8ED9-E0B3C19B2B7C}" type="presParOf" srcId="{F8BBA55A-6B93-4385-8D43-4C31F8590076}" destId="{690DCB0B-4A35-4233-B822-8DA434F378EB}" srcOrd="3" destOrd="0" presId="urn:microsoft.com/office/officeart/2008/layout/AlternatingHexagons"/>
    <dgm:cxn modelId="{495C191A-59FA-48ED-A9A5-330A0B7B5A20}" type="presParOf" srcId="{F8BBA55A-6B93-4385-8D43-4C31F8590076}" destId="{B78D7E63-6C3C-42CF-8F82-557532260306}" srcOrd="4" destOrd="0" presId="urn:microsoft.com/office/officeart/2008/layout/AlternatingHexagons"/>
    <dgm:cxn modelId="{E3C50D6D-3F7C-49DA-B6DE-FD3E48FCEB84}" type="presParOf" srcId="{B78D7E63-6C3C-42CF-8F82-557532260306}" destId="{78068A00-00BB-4730-82DC-712469450222}" srcOrd="0" destOrd="0" presId="urn:microsoft.com/office/officeart/2008/layout/AlternatingHexagons"/>
    <dgm:cxn modelId="{8F601709-6361-48D7-8E3B-DC7007D38626}" type="presParOf" srcId="{B78D7E63-6C3C-42CF-8F82-557532260306}" destId="{081E9147-466B-4538-B336-AF7F9B23C2EA}" srcOrd="1" destOrd="0" presId="urn:microsoft.com/office/officeart/2008/layout/AlternatingHexagons"/>
    <dgm:cxn modelId="{D311984B-4F12-44CA-A9DA-AD1CB8F33F7F}" type="presParOf" srcId="{B78D7E63-6C3C-42CF-8F82-557532260306}" destId="{16DC29EB-4146-47AB-A01D-ABB4FEEC2997}" srcOrd="2" destOrd="0" presId="urn:microsoft.com/office/officeart/2008/layout/AlternatingHexagons"/>
    <dgm:cxn modelId="{9E23DFD7-8EED-4A85-8EEB-A67C9095C2F0}" type="presParOf" srcId="{B78D7E63-6C3C-42CF-8F82-557532260306}" destId="{2205E4DD-477E-402E-AC38-73CE5A18F544}" srcOrd="3" destOrd="0" presId="urn:microsoft.com/office/officeart/2008/layout/AlternatingHexagons"/>
    <dgm:cxn modelId="{F88BAF92-F20A-4CBE-84CC-7A671AE2C09C}" type="presParOf" srcId="{B78D7E63-6C3C-42CF-8F82-557532260306}" destId="{F846F3F3-B139-4E0F-BB0A-40055A19798D}" srcOrd="4" destOrd="0" presId="urn:microsoft.com/office/officeart/2008/layout/AlternatingHexagon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B3B95-1B0C-40C0-90E4-D3036BCF59BA}" type="datetimeFigureOut">
              <a:rPr lang="en-IN" smtClean="0"/>
              <a:t>25-09-2018</a:t>
            </a:fld>
            <a:endParaRPr lang="en-IN"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122D4-D8B5-40E9-A0EF-5069A7129B45}" type="slidenum">
              <a:rPr lang="en-IN" smtClean="0"/>
              <a:t>‹#›</a:t>
            </a:fld>
            <a:endParaRPr lang="en-IN" dirty="0"/>
          </a:p>
        </p:txBody>
      </p:sp>
    </p:spTree>
    <p:extLst>
      <p:ext uri="{BB962C8B-B14F-4D97-AF65-F5344CB8AC3E}">
        <p14:creationId xmlns:p14="http://schemas.microsoft.com/office/powerpoint/2010/main" val="1515821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1" dirty="0"/>
          </a:p>
        </p:txBody>
      </p:sp>
      <p:sp>
        <p:nvSpPr>
          <p:cNvPr id="4" name="Slide Number Placeholder 3"/>
          <p:cNvSpPr>
            <a:spLocks noGrp="1"/>
          </p:cNvSpPr>
          <p:nvPr>
            <p:ph type="sldNum" sz="quarter" idx="10"/>
          </p:nvPr>
        </p:nvSpPr>
        <p:spPr/>
        <p:txBody>
          <a:bodyPr/>
          <a:lstStyle/>
          <a:p>
            <a:fld id="{855122D4-D8B5-40E9-A0EF-5069A7129B45}" type="slidenum">
              <a:rPr lang="en-IN" smtClean="0"/>
              <a:t>4</a:t>
            </a:fld>
            <a:endParaRPr lang="en-IN" dirty="0"/>
          </a:p>
        </p:txBody>
      </p:sp>
    </p:spTree>
    <p:extLst>
      <p:ext uri="{BB962C8B-B14F-4D97-AF65-F5344CB8AC3E}">
        <p14:creationId xmlns:p14="http://schemas.microsoft.com/office/powerpoint/2010/main" val="123973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smtClean="0"/>
              <a:t>Give question on </a:t>
            </a:r>
            <a:r>
              <a:rPr lang="en-IN" b="1" dirty="0" err="1" smtClean="0"/>
              <a:t>Fov</a:t>
            </a:r>
            <a:r>
              <a:rPr lang="en-IN" b="1" dirty="0" smtClean="0"/>
              <a:t> and</a:t>
            </a:r>
            <a:r>
              <a:rPr lang="en-IN" b="1" baseline="0" dirty="0" smtClean="0"/>
              <a:t> </a:t>
            </a:r>
            <a:r>
              <a:rPr lang="en-IN" b="1" baseline="0" dirty="0" err="1" smtClean="0"/>
              <a:t>Ifov</a:t>
            </a:r>
            <a:r>
              <a:rPr lang="en-IN" b="1" baseline="0" dirty="0" smtClean="0"/>
              <a:t> </a:t>
            </a:r>
            <a:endParaRPr lang="en-IN" b="1" dirty="0"/>
          </a:p>
        </p:txBody>
      </p:sp>
      <p:sp>
        <p:nvSpPr>
          <p:cNvPr id="4" name="Slide Number Placeholder 3"/>
          <p:cNvSpPr>
            <a:spLocks noGrp="1"/>
          </p:cNvSpPr>
          <p:nvPr>
            <p:ph type="sldNum" sz="quarter" idx="10"/>
          </p:nvPr>
        </p:nvSpPr>
        <p:spPr/>
        <p:txBody>
          <a:bodyPr/>
          <a:lstStyle/>
          <a:p>
            <a:fld id="{855122D4-D8B5-40E9-A0EF-5069A7129B45}" type="slidenum">
              <a:rPr lang="en-IN" smtClean="0"/>
              <a:t>5</a:t>
            </a:fld>
            <a:endParaRPr lang="en-IN"/>
          </a:p>
        </p:txBody>
      </p:sp>
    </p:spTree>
    <p:extLst>
      <p:ext uri="{BB962C8B-B14F-4D97-AF65-F5344CB8AC3E}">
        <p14:creationId xmlns:p14="http://schemas.microsoft.com/office/powerpoint/2010/main" val="3386071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Give some example</a:t>
            </a:r>
            <a:endParaRPr lang="en-IN" dirty="0"/>
          </a:p>
        </p:txBody>
      </p:sp>
      <p:sp>
        <p:nvSpPr>
          <p:cNvPr id="4" name="Slide Number Placeholder 3"/>
          <p:cNvSpPr>
            <a:spLocks noGrp="1"/>
          </p:cNvSpPr>
          <p:nvPr>
            <p:ph type="sldNum" sz="quarter" idx="10"/>
          </p:nvPr>
        </p:nvSpPr>
        <p:spPr/>
        <p:txBody>
          <a:bodyPr/>
          <a:lstStyle/>
          <a:p>
            <a:fld id="{855122D4-D8B5-40E9-A0EF-5069A7129B45}" type="slidenum">
              <a:rPr lang="en-IN" smtClean="0"/>
              <a:t>11</a:t>
            </a:fld>
            <a:endParaRPr lang="en-IN" dirty="0"/>
          </a:p>
        </p:txBody>
      </p:sp>
    </p:spTree>
    <p:extLst>
      <p:ext uri="{BB962C8B-B14F-4D97-AF65-F5344CB8AC3E}">
        <p14:creationId xmlns:p14="http://schemas.microsoft.com/office/powerpoint/2010/main" val="2533550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cap="none" normalizeH="0" baseline="0" dirty="0" smtClean="0">
                <a:ln>
                  <a:noFill/>
                </a:ln>
                <a:solidFill>
                  <a:srgbClr val="000000"/>
                </a:solidFill>
                <a:effectLst/>
                <a:ea typeface="Cambria" panose="02040503050406030204" pitchFamily="18" charset="0"/>
                <a:cs typeface="Times New Roman" panose="02020603050405020304" pitchFamily="18" charset="0"/>
              </a:rPr>
              <a:t>Gap fraction = (#</a:t>
            </a:r>
            <a:r>
              <a:rPr kumimoji="0" lang="en-US" altLang="zh-CN" sz="1200" b="0" i="0" u="none" strike="noStrike" cap="none" normalizeH="0" baseline="0" dirty="0" err="1" smtClean="0">
                <a:ln>
                  <a:noFill/>
                </a:ln>
                <a:solidFill>
                  <a:srgbClr val="000000"/>
                </a:solidFill>
                <a:effectLst/>
                <a:ea typeface="Cambria" panose="02040503050406030204" pitchFamily="18" charset="0"/>
                <a:cs typeface="Times New Roman" panose="02020603050405020304" pitchFamily="18" charset="0"/>
              </a:rPr>
              <a:t>pixel_value</a:t>
            </a:r>
            <a:r>
              <a:rPr kumimoji="0" lang="en-US" altLang="zh-CN" sz="1200" b="0" i="0" u="none" strike="noStrike" cap="none" normalizeH="0" baseline="0" dirty="0" smtClean="0">
                <a:ln>
                  <a:noFill/>
                </a:ln>
                <a:solidFill>
                  <a:srgbClr val="000000"/>
                </a:solidFill>
                <a:effectLst/>
                <a:ea typeface="Cambria" panose="02040503050406030204" pitchFamily="18" charset="0"/>
                <a:cs typeface="Times New Roman" panose="02020603050405020304" pitchFamily="18" charset="0"/>
              </a:rPr>
              <a:t>&lt;=15)/</a:t>
            </a:r>
            <a:r>
              <a:rPr kumimoji="0" lang="en-US" altLang="zh-CN" sz="1200" b="0" i="0" u="none" strike="noStrike" cap="none" normalizeH="0" baseline="0" dirty="0" err="1" smtClean="0">
                <a:ln>
                  <a:noFill/>
                </a:ln>
                <a:solidFill>
                  <a:srgbClr val="000000"/>
                </a:solidFill>
                <a:effectLst/>
                <a:ea typeface="Cambria" panose="02040503050406030204" pitchFamily="18" charset="0"/>
                <a:cs typeface="Times New Roman" panose="02020603050405020304" pitchFamily="18" charset="0"/>
              </a:rPr>
              <a:t>total#pixels</a:t>
            </a:r>
            <a:r>
              <a:rPr kumimoji="0" lang="en-US" altLang="zh-CN" sz="1200" b="0" i="0" u="none" strike="noStrike" cap="none" normalizeH="0" baseline="0" dirty="0" smtClean="0">
                <a:ln>
                  <a:noFill/>
                </a:ln>
                <a:solidFill>
                  <a:srgbClr val="000000"/>
                </a:solidFill>
                <a:effectLst/>
                <a:ea typeface="Cambria" panose="02040503050406030204" pitchFamily="18" charset="0"/>
                <a:cs typeface="Times New Roman" panose="02020603050405020304" pitchFamily="18" charset="0"/>
              </a:rPr>
              <a:t> = 58/121 ; LAI = 1.47</a:t>
            </a:r>
            <a:endParaRPr kumimoji="0" lang="en-US" altLang="zh-CN" sz="1200" b="0" i="0" u="none" strike="noStrike" cap="none" normalizeH="0" baseline="0" dirty="0" smtClean="0">
              <a:ln>
                <a:noFill/>
              </a:ln>
              <a:solidFill>
                <a:schemeClr val="tx1"/>
              </a:solidFill>
              <a:effectLst/>
            </a:endParaRPr>
          </a:p>
          <a:p>
            <a:endParaRPr lang="en-IN" dirty="0"/>
          </a:p>
        </p:txBody>
      </p:sp>
      <p:sp>
        <p:nvSpPr>
          <p:cNvPr id="4" name="Slide Number Placeholder 3"/>
          <p:cNvSpPr>
            <a:spLocks noGrp="1"/>
          </p:cNvSpPr>
          <p:nvPr>
            <p:ph type="sldNum" sz="quarter" idx="10"/>
          </p:nvPr>
        </p:nvSpPr>
        <p:spPr/>
        <p:txBody>
          <a:bodyPr/>
          <a:lstStyle/>
          <a:p>
            <a:fld id="{855122D4-D8B5-40E9-A0EF-5069A7129B45}" type="slidenum">
              <a:rPr lang="en-IN" smtClean="0"/>
              <a:t>14</a:t>
            </a:fld>
            <a:endParaRPr lang="en-IN" dirty="0"/>
          </a:p>
        </p:txBody>
      </p:sp>
    </p:spTree>
    <p:extLst>
      <p:ext uri="{BB962C8B-B14F-4D97-AF65-F5344CB8AC3E}">
        <p14:creationId xmlns:p14="http://schemas.microsoft.com/office/powerpoint/2010/main" val="2514213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5DA6BAC-664E-41DC-8C71-E885A9338DB7}" type="datetimeFigureOut">
              <a:rPr lang="en-IN" smtClean="0"/>
              <a:t>25-09-2018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3203776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5DA6BAC-664E-41DC-8C71-E885A9338DB7}" type="datetimeFigureOut">
              <a:rPr lang="en-IN" smtClean="0"/>
              <a:t>25-09-2018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1165447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5DA6BAC-664E-41DC-8C71-E885A9338DB7}" type="datetimeFigureOut">
              <a:rPr lang="en-IN" smtClean="0"/>
              <a:t>25-09-2018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3115665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5DA6BAC-664E-41DC-8C71-E885A9338DB7}" type="datetimeFigureOut">
              <a:rPr lang="en-IN" smtClean="0"/>
              <a:t>25-09-2018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2848556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DA6BAC-664E-41DC-8C71-E885A9338DB7}" type="datetimeFigureOut">
              <a:rPr lang="en-IN" smtClean="0"/>
              <a:t>25-09-2018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3142069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5DA6BAC-664E-41DC-8C71-E885A9338DB7}" type="datetimeFigureOut">
              <a:rPr lang="en-IN" smtClean="0"/>
              <a:t>25-09-2018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3062889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5DA6BAC-664E-41DC-8C71-E885A9338DB7}" type="datetimeFigureOut">
              <a:rPr lang="en-IN" smtClean="0"/>
              <a:t>25-09-2018</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3934024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5DA6BAC-664E-41DC-8C71-E885A9338DB7}" type="datetimeFigureOut">
              <a:rPr lang="en-IN" smtClean="0"/>
              <a:t>25-09-2018</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2864972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DA6BAC-664E-41DC-8C71-E885A9338DB7}" type="datetimeFigureOut">
              <a:rPr lang="en-IN" smtClean="0"/>
              <a:t>25-09-2018</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4086866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DA6BAC-664E-41DC-8C71-E885A9338DB7}" type="datetimeFigureOut">
              <a:rPr lang="en-IN" smtClean="0"/>
              <a:t>25-09-2018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287418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DA6BAC-664E-41DC-8C71-E885A9338DB7}" type="datetimeFigureOut">
              <a:rPr lang="en-IN" smtClean="0"/>
              <a:t>25-09-2018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1285063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5DA6BAC-664E-41DC-8C71-E885A9338DB7}" type="datetimeFigureOut">
              <a:rPr lang="en-IN" smtClean="0"/>
              <a:t>25-09-2018</a:t>
            </a:fld>
            <a:endParaRPr lang="en-IN"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0D8E171-23FB-4682-AB9E-0AF6AD6D6B9B}" type="slidenum">
              <a:rPr lang="en-IN" smtClean="0"/>
              <a:t>‹#›</a:t>
            </a:fld>
            <a:endParaRPr lang="en-IN" dirty="0"/>
          </a:p>
        </p:txBody>
      </p:sp>
    </p:spTree>
    <p:extLst>
      <p:ext uri="{BB962C8B-B14F-4D97-AF65-F5344CB8AC3E}">
        <p14:creationId xmlns:p14="http://schemas.microsoft.com/office/powerpoint/2010/main" val="1153499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diagramData" Target="../diagrams/data2.xml"/><Relationship Id="rId12"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11" Type="http://schemas.microsoft.com/office/2007/relationships/diagramDrawing" Target="../diagrams/drawing2.xml"/><Relationship Id="rId5" Type="http://schemas.openxmlformats.org/officeDocument/2006/relationships/image" Target="../media/image4.jpeg"/><Relationship Id="rId10" Type="http://schemas.openxmlformats.org/officeDocument/2006/relationships/diagramColors" Target="../diagrams/colors2.xml"/><Relationship Id="rId4" Type="http://schemas.microsoft.com/office/2007/relationships/hdphoto" Target="../media/hdphoto1.wdp"/><Relationship Id="rId9" Type="http://schemas.openxmlformats.org/officeDocument/2006/relationships/diagramQuickStyle" Target="../diagrams/quickStyle2.xml"/><Relationship Id="rId1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2.png"/><Relationship Id="rId5" Type="http://schemas.microsoft.com/office/2007/relationships/hdphoto" Target="../media/hdphoto3.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7921" y="1978925"/>
            <a:ext cx="7506269" cy="1692771"/>
          </a:xfrm>
          <a:prstGeom prst="rect">
            <a:avLst/>
          </a:prstGeom>
          <a:noFill/>
        </p:spPr>
        <p:txBody>
          <a:bodyPr wrap="square" rtlCol="0">
            <a:spAutoFit/>
          </a:bodyPr>
          <a:lstStyle/>
          <a:p>
            <a:pPr algn="ctr"/>
            <a:r>
              <a:rPr lang="en-IN" sz="2800" dirty="0" smtClean="0">
                <a:latin typeface="Bahnschrift SemiLight" panose="020B0502040204020203" pitchFamily="34" charset="0"/>
              </a:rPr>
              <a:t>A Case Study </a:t>
            </a:r>
          </a:p>
          <a:p>
            <a:pPr algn="ctr"/>
            <a:r>
              <a:rPr lang="en-IN" sz="2000" dirty="0" smtClean="0">
                <a:latin typeface="Bahnschrift SemiLight" panose="020B0502040204020203" pitchFamily="34" charset="0"/>
              </a:rPr>
              <a:t>on</a:t>
            </a:r>
          </a:p>
          <a:p>
            <a:pPr algn="ctr"/>
            <a:r>
              <a:rPr lang="en-IN" sz="2800" b="1" dirty="0" smtClean="0">
                <a:solidFill>
                  <a:srgbClr val="C00000"/>
                </a:solidFill>
                <a:latin typeface="Bahnschrift SemiLight" panose="020B0502040204020203" pitchFamily="34" charset="0"/>
              </a:rPr>
              <a:t>Leaf Area Index Estimation from drone based top-of-the-canopy digital Images </a:t>
            </a:r>
            <a:endParaRPr lang="en-IN" sz="2800" b="1" dirty="0">
              <a:solidFill>
                <a:srgbClr val="C00000"/>
              </a:solidFill>
              <a:latin typeface="Bahnschrift SemiLight" panose="020B0502040204020203" pitchFamily="34" charset="0"/>
            </a:endParaRPr>
          </a:p>
        </p:txBody>
      </p:sp>
      <p:pic>
        <p:nvPicPr>
          <p:cNvPr id="3" name="Picture 2" descr="C:\00 MK Data\00 All-My-Files\00 WorkFiles\00 Monash\01 IITB-Monash-Research-Academy\Media and Marketing\Logos-LetterHeads-Templates\IITB-Monash RA masterhead.jpg"/>
          <p:cNvPicPr/>
          <p:nvPr/>
        </p:nvPicPr>
        <p:blipFill>
          <a:blip r:embed="rId2">
            <a:extLst>
              <a:ext uri="{28A0092B-C50C-407E-A947-70E740481C1C}">
                <a14:useLocalDpi xmlns:a14="http://schemas.microsoft.com/office/drawing/2010/main" val="0"/>
              </a:ext>
            </a:extLst>
          </a:blip>
          <a:srcRect/>
          <a:stretch>
            <a:fillRect/>
          </a:stretch>
        </p:blipFill>
        <p:spPr bwMode="auto">
          <a:xfrm>
            <a:off x="-3630" y="0"/>
            <a:ext cx="9147629" cy="1692322"/>
          </a:xfrm>
          <a:prstGeom prst="rect">
            <a:avLst/>
          </a:prstGeom>
          <a:noFill/>
          <a:ln>
            <a:noFill/>
          </a:ln>
        </p:spPr>
      </p:pic>
      <p:sp>
        <p:nvSpPr>
          <p:cNvPr id="4" name="TextBox 3"/>
          <p:cNvSpPr txBox="1"/>
          <p:nvPr/>
        </p:nvSpPr>
        <p:spPr>
          <a:xfrm>
            <a:off x="1023582" y="3998794"/>
            <a:ext cx="7069540" cy="2031325"/>
          </a:xfrm>
          <a:prstGeom prst="rect">
            <a:avLst/>
          </a:prstGeom>
          <a:noFill/>
        </p:spPr>
        <p:txBody>
          <a:bodyPr wrap="square" rtlCol="0">
            <a:spAutoFit/>
          </a:bodyPr>
          <a:lstStyle/>
          <a:p>
            <a:pPr algn="ctr"/>
            <a:r>
              <a:rPr lang="en-IN" dirty="0" smtClean="0"/>
              <a:t>by</a:t>
            </a:r>
          </a:p>
          <a:p>
            <a:pPr algn="ctr"/>
            <a:endParaRPr lang="en-IN" dirty="0" smtClean="0"/>
          </a:p>
          <a:p>
            <a:pPr algn="ctr"/>
            <a:r>
              <a:rPr lang="en-IN" b="1" dirty="0" smtClean="0"/>
              <a:t>Rahul Raj</a:t>
            </a:r>
          </a:p>
          <a:p>
            <a:pPr algn="ctr"/>
            <a:r>
              <a:rPr lang="en-US" dirty="0"/>
              <a:t>Research Scholar</a:t>
            </a:r>
            <a:br>
              <a:rPr lang="en-US" dirty="0"/>
            </a:br>
            <a:r>
              <a:rPr lang="en-US" dirty="0" smtClean="0"/>
              <a:t>CSRE</a:t>
            </a:r>
            <a:r>
              <a:rPr lang="en-US" dirty="0"/>
              <a:t>, IIT Bombay</a:t>
            </a:r>
            <a:br>
              <a:rPr lang="en-US" dirty="0"/>
            </a:br>
            <a:r>
              <a:rPr lang="en-US" dirty="0" smtClean="0"/>
              <a:t>IITB-Monash </a:t>
            </a:r>
            <a:r>
              <a:rPr lang="en-US" dirty="0"/>
              <a:t>Research Academy</a:t>
            </a:r>
          </a:p>
          <a:p>
            <a:r>
              <a:rPr lang="en-IN" dirty="0" smtClean="0"/>
              <a:t> </a:t>
            </a:r>
            <a:endParaRPr lang="en-IN" dirty="0"/>
          </a:p>
        </p:txBody>
      </p:sp>
    </p:spTree>
    <p:extLst>
      <p:ext uri="{BB962C8B-B14F-4D97-AF65-F5344CB8AC3E}">
        <p14:creationId xmlns:p14="http://schemas.microsoft.com/office/powerpoint/2010/main" val="14043513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2036163" y="2135673"/>
            <a:ext cx="6878311" cy="4060114"/>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96" y="894682"/>
            <a:ext cx="1855649" cy="2673565"/>
          </a:xfrm>
          <a:prstGeom prst="rect">
            <a:avLst/>
          </a:prstGeom>
        </p:spPr>
      </p:pic>
      <p:sp>
        <p:nvSpPr>
          <p:cNvPr id="36" name="Arrow: Bent 12"/>
          <p:cNvSpPr/>
          <p:nvPr/>
        </p:nvSpPr>
        <p:spPr>
          <a:xfrm rot="1670423">
            <a:off x="1882034" y="2266366"/>
            <a:ext cx="3346237" cy="169290"/>
          </a:xfrm>
          <a:prstGeom prst="bentArrow">
            <a:avLst>
              <a:gd name="adj1" fmla="val 25000"/>
              <a:gd name="adj2" fmla="val 25161"/>
              <a:gd name="adj3" fmla="val 25000"/>
              <a:gd name="adj4" fmla="val 4375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chemeClr val="tx1"/>
              </a:solidFill>
            </a:endParaRPr>
          </a:p>
        </p:txBody>
      </p:sp>
      <p:sp>
        <p:nvSpPr>
          <p:cNvPr id="37" name="TextBox 36"/>
          <p:cNvSpPr txBox="1"/>
          <p:nvPr/>
        </p:nvSpPr>
        <p:spPr>
          <a:xfrm>
            <a:off x="791572" y="258090"/>
            <a:ext cx="7973931"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Histogram of grayscale image</a:t>
            </a:r>
            <a:endParaRPr lang="en-IN" sz="2800" b="1" dirty="0">
              <a:solidFill>
                <a:srgbClr val="C00000"/>
              </a:solidFill>
              <a:latin typeface="Bahnschrift SemiLight" panose="020B0502040204020203" pitchFamily="34" charset="0"/>
            </a:endParaRPr>
          </a:p>
        </p:txBody>
      </p:sp>
      <p:sp>
        <p:nvSpPr>
          <p:cNvPr id="38" name="TextBox 37"/>
          <p:cNvSpPr txBox="1"/>
          <p:nvPr/>
        </p:nvSpPr>
        <p:spPr>
          <a:xfrm>
            <a:off x="4380931" y="1058455"/>
            <a:ext cx="4053385" cy="1077218"/>
          </a:xfrm>
          <a:prstGeom prst="rect">
            <a:avLst/>
          </a:prstGeom>
          <a:noFill/>
        </p:spPr>
        <p:txBody>
          <a:bodyPr wrap="square" rtlCol="0">
            <a:spAutoFit/>
          </a:bodyPr>
          <a:lstStyle/>
          <a:p>
            <a:pPr algn="ctr"/>
            <a:r>
              <a:rPr lang="en-IN" sz="3200" b="1" dirty="0" smtClean="0">
                <a:solidFill>
                  <a:schemeClr val="accent5">
                    <a:lumMod val="50000"/>
                  </a:schemeClr>
                </a:solidFill>
                <a:latin typeface="Bahnschrift Light" panose="020B0502040204020203" pitchFamily="34" charset="0"/>
              </a:rPr>
              <a:t>Where are the two classes ???</a:t>
            </a:r>
            <a:endParaRPr lang="en-IN" sz="3200" b="1" dirty="0">
              <a:solidFill>
                <a:schemeClr val="accent5">
                  <a:lumMod val="50000"/>
                </a:schemeClr>
              </a:solidFill>
              <a:latin typeface="Bahnschrift Light" panose="020B0502040204020203" pitchFamily="34" charset="0"/>
            </a:endParaRPr>
          </a:p>
        </p:txBody>
      </p:sp>
      <p:sp>
        <p:nvSpPr>
          <p:cNvPr id="39" name="Rectangle 38"/>
          <p:cNvSpPr/>
          <p:nvPr/>
        </p:nvSpPr>
        <p:spPr>
          <a:xfrm>
            <a:off x="211558" y="6318617"/>
            <a:ext cx="1963999" cy="369332"/>
          </a:xfrm>
          <a:prstGeom prst="rect">
            <a:avLst/>
          </a:prstGeom>
        </p:spPr>
        <p:txBody>
          <a:bodyPr wrap="none">
            <a:spAutoFit/>
          </a:bodyPr>
          <a:lstStyle/>
          <a:p>
            <a:r>
              <a:rPr lang="en-IN" b="1" dirty="0" smtClean="0">
                <a:solidFill>
                  <a:schemeClr val="accent6">
                    <a:lumMod val="50000"/>
                  </a:schemeClr>
                </a:solidFill>
                <a:latin typeface="Bahnschrift Light" panose="020B0502040204020203" pitchFamily="34" charset="0"/>
              </a:rPr>
              <a:t>Gap Fraction = ???</a:t>
            </a:r>
            <a:endParaRPr lang="en-IN" dirty="0">
              <a:solidFill>
                <a:schemeClr val="accent6">
                  <a:lumMod val="50000"/>
                </a:schemeClr>
              </a:solidFill>
            </a:endParaRPr>
          </a:p>
        </p:txBody>
      </p:sp>
    </p:spTree>
    <p:extLst>
      <p:ext uri="{BB962C8B-B14F-4D97-AF65-F5344CB8AC3E}">
        <p14:creationId xmlns:p14="http://schemas.microsoft.com/office/powerpoint/2010/main" val="21850773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2036163" y="1685289"/>
            <a:ext cx="6878311" cy="4060114"/>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096" y="444298"/>
            <a:ext cx="1855649" cy="2673565"/>
          </a:xfrm>
          <a:prstGeom prst="rect">
            <a:avLst/>
          </a:prstGeom>
        </p:spPr>
      </p:pic>
      <p:sp>
        <p:nvSpPr>
          <p:cNvPr id="36" name="Arrow: Bent 12"/>
          <p:cNvSpPr/>
          <p:nvPr/>
        </p:nvSpPr>
        <p:spPr>
          <a:xfrm rot="1670423">
            <a:off x="1882034" y="1815982"/>
            <a:ext cx="3346237" cy="169290"/>
          </a:xfrm>
          <a:prstGeom prst="bentArrow">
            <a:avLst>
              <a:gd name="adj1" fmla="val 25000"/>
              <a:gd name="adj2" fmla="val 25161"/>
              <a:gd name="adj3" fmla="val 25000"/>
              <a:gd name="adj4" fmla="val 4375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chemeClr val="tx1"/>
              </a:solidFill>
            </a:endParaRPr>
          </a:p>
        </p:txBody>
      </p:sp>
      <p:sp>
        <p:nvSpPr>
          <p:cNvPr id="37" name="TextBox 36"/>
          <p:cNvSpPr txBox="1"/>
          <p:nvPr/>
        </p:nvSpPr>
        <p:spPr>
          <a:xfrm>
            <a:off x="791572" y="12430"/>
            <a:ext cx="7973931"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Histogram of grayscale image</a:t>
            </a:r>
            <a:endParaRPr lang="en-IN" sz="2800" b="1" dirty="0">
              <a:solidFill>
                <a:srgbClr val="C00000"/>
              </a:solidFill>
              <a:latin typeface="Bahnschrift SemiLight" panose="020B0502040204020203" pitchFamily="34" charset="0"/>
            </a:endParaRPr>
          </a:p>
        </p:txBody>
      </p:sp>
      <p:sp>
        <p:nvSpPr>
          <p:cNvPr id="38" name="TextBox 37"/>
          <p:cNvSpPr txBox="1"/>
          <p:nvPr/>
        </p:nvSpPr>
        <p:spPr>
          <a:xfrm>
            <a:off x="4380931" y="608071"/>
            <a:ext cx="4053385" cy="1077218"/>
          </a:xfrm>
          <a:prstGeom prst="rect">
            <a:avLst/>
          </a:prstGeom>
          <a:noFill/>
        </p:spPr>
        <p:txBody>
          <a:bodyPr wrap="square" rtlCol="0">
            <a:spAutoFit/>
          </a:bodyPr>
          <a:lstStyle/>
          <a:p>
            <a:pPr algn="ctr"/>
            <a:r>
              <a:rPr lang="en-IN" sz="3200" b="1" dirty="0" smtClean="0">
                <a:solidFill>
                  <a:schemeClr val="accent5">
                    <a:lumMod val="50000"/>
                  </a:schemeClr>
                </a:solidFill>
                <a:latin typeface="Bahnschrift Light" panose="020B0502040204020203" pitchFamily="34" charset="0"/>
              </a:rPr>
              <a:t>Where are the two classes ???</a:t>
            </a:r>
            <a:endParaRPr lang="en-IN" sz="3200" b="1" dirty="0">
              <a:solidFill>
                <a:schemeClr val="accent5">
                  <a:lumMod val="50000"/>
                </a:schemeClr>
              </a:solidFill>
              <a:latin typeface="Bahnschrift Light" panose="020B0502040204020203" pitchFamily="34" charset="0"/>
            </a:endParaRPr>
          </a:p>
        </p:txBody>
      </p:sp>
      <p:sp>
        <p:nvSpPr>
          <p:cNvPr id="39" name="Rectangle 38"/>
          <p:cNvSpPr/>
          <p:nvPr/>
        </p:nvSpPr>
        <p:spPr>
          <a:xfrm>
            <a:off x="133096" y="5745403"/>
            <a:ext cx="8553945" cy="369332"/>
          </a:xfrm>
          <a:prstGeom prst="rect">
            <a:avLst/>
          </a:prstGeom>
        </p:spPr>
        <p:txBody>
          <a:bodyPr wrap="none">
            <a:spAutoFit/>
          </a:bodyPr>
          <a:lstStyle/>
          <a:p>
            <a:r>
              <a:rPr lang="en-IN" b="1" dirty="0" smtClean="0">
                <a:solidFill>
                  <a:schemeClr val="accent5">
                    <a:lumMod val="50000"/>
                  </a:schemeClr>
                </a:solidFill>
                <a:latin typeface="Bahnschrift Light" panose="020B0502040204020203" pitchFamily="34" charset="0"/>
              </a:rPr>
              <a:t>Gap Fraction = (Number of  pixels left to T0) / Total number of pixels in the histogram </a:t>
            </a:r>
            <a:endParaRPr lang="en-IN" dirty="0"/>
          </a:p>
        </p:txBody>
      </p:sp>
      <p:sp>
        <p:nvSpPr>
          <p:cNvPr id="2" name="Rectangle 1"/>
          <p:cNvSpPr/>
          <p:nvPr/>
        </p:nvSpPr>
        <p:spPr>
          <a:xfrm>
            <a:off x="2994974" y="6201610"/>
            <a:ext cx="2771913" cy="369332"/>
          </a:xfrm>
          <a:prstGeom prst="rect">
            <a:avLst/>
          </a:prstGeom>
        </p:spPr>
        <p:txBody>
          <a:bodyPr wrap="none">
            <a:spAutoFit/>
          </a:bodyPr>
          <a:lstStyle/>
          <a:p>
            <a:r>
              <a:rPr lang="en-IN" b="1" dirty="0" smtClean="0">
                <a:solidFill>
                  <a:schemeClr val="accent6">
                    <a:lumMod val="50000"/>
                  </a:schemeClr>
                </a:solidFill>
                <a:latin typeface="Bahnschrift Light" panose="020B0502040204020203" pitchFamily="34" charset="0"/>
              </a:rPr>
              <a:t>LAI = -ln(</a:t>
            </a:r>
            <a:r>
              <a:rPr lang="en-IN" b="1" dirty="0" err="1" smtClean="0">
                <a:solidFill>
                  <a:schemeClr val="accent6">
                    <a:lumMod val="50000"/>
                  </a:schemeClr>
                </a:solidFill>
                <a:latin typeface="Bahnschrift Light" panose="020B0502040204020203" pitchFamily="34" charset="0"/>
              </a:rPr>
              <a:t>Gap_fraction</a:t>
            </a:r>
            <a:r>
              <a:rPr lang="en-IN" b="1" dirty="0" smtClean="0">
                <a:solidFill>
                  <a:schemeClr val="accent6">
                    <a:lumMod val="50000"/>
                  </a:schemeClr>
                </a:solidFill>
                <a:latin typeface="Bahnschrift Light" panose="020B0502040204020203" pitchFamily="34" charset="0"/>
              </a:rPr>
              <a:t>) / k</a:t>
            </a:r>
            <a:endParaRPr lang="en-IN" dirty="0">
              <a:solidFill>
                <a:schemeClr val="accent6">
                  <a:lumMod val="50000"/>
                </a:schemeClr>
              </a:solidFill>
            </a:endParaRPr>
          </a:p>
        </p:txBody>
      </p:sp>
    </p:spTree>
    <p:extLst>
      <p:ext uri="{BB962C8B-B14F-4D97-AF65-F5344CB8AC3E}">
        <p14:creationId xmlns:p14="http://schemas.microsoft.com/office/powerpoint/2010/main" val="35567678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7352" y="1029214"/>
            <a:ext cx="3466531"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Analysis of Results</a:t>
            </a:r>
            <a:endParaRPr lang="en-IN" sz="2800" b="1" dirty="0">
              <a:solidFill>
                <a:srgbClr val="C00000"/>
              </a:solidFill>
              <a:latin typeface="Bahnschrift SemiLight" panose="020B05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828" y="0"/>
            <a:ext cx="5852172" cy="438912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804615"/>
            <a:ext cx="5404513" cy="4053386"/>
          </a:xfrm>
          <a:prstGeom prst="rect">
            <a:avLst/>
          </a:prstGeom>
        </p:spPr>
      </p:pic>
    </p:spTree>
    <p:extLst>
      <p:ext uri="{BB962C8B-B14F-4D97-AF65-F5344CB8AC3E}">
        <p14:creationId xmlns:p14="http://schemas.microsoft.com/office/powerpoint/2010/main" val="983419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2801" y="2536410"/>
            <a:ext cx="8850573" cy="1200329"/>
          </a:xfrm>
          <a:prstGeom prst="rect">
            <a:avLst/>
          </a:prstGeom>
        </p:spPr>
        <p:txBody>
          <a:bodyPr wrap="square">
            <a:spAutoFit/>
          </a:bodyPr>
          <a:lstStyle/>
          <a:p>
            <a:pPr marL="285750" indent="-285750" algn="just">
              <a:buFont typeface="Arial" panose="020B0604020202020204" pitchFamily="34" charset="0"/>
              <a:buChar char="•"/>
            </a:pPr>
            <a:r>
              <a:rPr lang="en-US" dirty="0" smtClean="0"/>
              <a:t>The </a:t>
            </a:r>
            <a:r>
              <a:rPr lang="en-US" b="1" dirty="0" smtClean="0"/>
              <a:t>difference in LAI values </a:t>
            </a:r>
            <a:r>
              <a:rPr lang="en-US" dirty="0" smtClean="0"/>
              <a:t>is also because, the area </a:t>
            </a:r>
            <a:r>
              <a:rPr lang="en-US" dirty="0"/>
              <a:t>of the </a:t>
            </a:r>
            <a:r>
              <a:rPr lang="en-US" b="1" dirty="0"/>
              <a:t>cropped image </a:t>
            </a:r>
            <a:r>
              <a:rPr lang="en-US" dirty="0"/>
              <a:t>(cropped from orthomosaic layer) will always be different from the area that is seen by the </a:t>
            </a:r>
            <a:r>
              <a:rPr lang="en-US" b="1" dirty="0"/>
              <a:t>fisheye lens </a:t>
            </a:r>
            <a:r>
              <a:rPr lang="en-US" dirty="0"/>
              <a:t>of the ceptometer; this is because the ceptometer view area is in the shape of a </a:t>
            </a:r>
            <a:r>
              <a:rPr lang="en-US" b="1" dirty="0"/>
              <a:t>triangle</a:t>
            </a:r>
            <a:r>
              <a:rPr lang="en-US" dirty="0"/>
              <a:t>, while the cropped images are approximated to a </a:t>
            </a:r>
            <a:r>
              <a:rPr lang="en-US" b="1" dirty="0"/>
              <a:t>rectangular</a:t>
            </a:r>
            <a:r>
              <a:rPr lang="en-US" dirty="0"/>
              <a:t> shape</a:t>
            </a:r>
            <a:endParaRPr lang="en-IN" dirty="0"/>
          </a:p>
        </p:txBody>
      </p:sp>
      <p:sp>
        <p:nvSpPr>
          <p:cNvPr id="4" name="Rectangle 3"/>
          <p:cNvSpPr/>
          <p:nvPr/>
        </p:nvSpPr>
        <p:spPr>
          <a:xfrm>
            <a:off x="162800" y="4402216"/>
            <a:ext cx="8762836" cy="2308324"/>
          </a:xfrm>
          <a:prstGeom prst="rect">
            <a:avLst/>
          </a:prstGeom>
        </p:spPr>
        <p:txBody>
          <a:bodyPr wrap="square">
            <a:spAutoFit/>
          </a:bodyPr>
          <a:lstStyle/>
          <a:p>
            <a:pPr marL="285750" indent="-285750">
              <a:buFont typeface="Arial" panose="020B0604020202020204" pitchFamily="34" charset="0"/>
              <a:buChar char="•"/>
            </a:pPr>
            <a:r>
              <a:rPr lang="en-US" dirty="0" smtClean="0"/>
              <a:t>Effect of background pixel due to its color also contributes to error (for </a:t>
            </a:r>
            <a:r>
              <a:rPr lang="en-US" dirty="0"/>
              <a:t>example, weed, green plastic and such others) </a:t>
            </a:r>
            <a:endParaRPr lang="en-US" dirty="0" smtClean="0"/>
          </a:p>
          <a:p>
            <a:pPr marL="285750" indent="-285750">
              <a:buFont typeface="Arial" panose="020B0604020202020204" pitchFamily="34" charset="0"/>
              <a:buChar char="•"/>
            </a:pPr>
            <a:r>
              <a:rPr lang="en-US" dirty="0" smtClean="0"/>
              <a:t>Otsu’s method only works when the two classes are having comparable number of pixels. It will not work for very open or high dense canopy</a:t>
            </a:r>
          </a:p>
          <a:p>
            <a:pPr marL="285750" indent="-285750">
              <a:buFont typeface="Arial" panose="020B0604020202020204" pitchFamily="34" charset="0"/>
              <a:buChar char="•"/>
            </a:pPr>
            <a:r>
              <a:rPr lang="en-US" dirty="0" smtClean="0"/>
              <a:t>It </a:t>
            </a:r>
            <a:r>
              <a:rPr lang="en-US" dirty="0"/>
              <a:t>is also difficult to fly the drone at a constant height with a constant speed and angle (due to changing wind conditions), which, sometimes, blurs the image pixels. To reduce this blur, the drone should fly at a low wind condition, and different flight paths and directions should be used while collecting the images from multiple </a:t>
            </a:r>
            <a:r>
              <a:rPr lang="en-US" dirty="0" smtClean="0"/>
              <a:t>flights</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298"/>
            <a:ext cx="3138985" cy="2354239"/>
          </a:xfrm>
          <a:prstGeom prst="rect">
            <a:avLst/>
          </a:prstGeom>
        </p:spPr>
      </p:pic>
      <p:sp>
        <p:nvSpPr>
          <p:cNvPr id="6" name="TextBox 5"/>
          <p:cNvSpPr txBox="1"/>
          <p:nvPr/>
        </p:nvSpPr>
        <p:spPr>
          <a:xfrm>
            <a:off x="3336877" y="65298"/>
            <a:ext cx="3466531"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Analysis of Results</a:t>
            </a:r>
            <a:endParaRPr lang="en-IN" sz="2800" b="1" dirty="0">
              <a:solidFill>
                <a:srgbClr val="C00000"/>
              </a:solidFill>
              <a:latin typeface="Bahnschrift SemiLight" panose="020B0502040204020203" pitchFamily="34" charset="0"/>
            </a:endParaRPr>
          </a:p>
        </p:txBody>
      </p:sp>
      <p:sp>
        <p:nvSpPr>
          <p:cNvPr id="8" name="TextBox 7"/>
          <p:cNvSpPr txBox="1"/>
          <p:nvPr/>
        </p:nvSpPr>
        <p:spPr>
          <a:xfrm>
            <a:off x="2810952" y="3871717"/>
            <a:ext cx="3466531"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Limitations</a:t>
            </a:r>
            <a:endParaRPr lang="en-IN" sz="2800" b="1" dirty="0">
              <a:solidFill>
                <a:srgbClr val="C00000"/>
              </a:solidFill>
              <a:latin typeface="Bahnschrift SemiLight" panose="020B0502040204020203" pitchFamily="34" charset="0"/>
            </a:endParaRPr>
          </a:p>
        </p:txBody>
      </p:sp>
      <p:sp>
        <p:nvSpPr>
          <p:cNvPr id="2" name="Rectangle 1"/>
          <p:cNvSpPr/>
          <p:nvPr/>
        </p:nvSpPr>
        <p:spPr>
          <a:xfrm>
            <a:off x="2946944" y="830322"/>
            <a:ext cx="6066430" cy="1200329"/>
          </a:xfrm>
          <a:prstGeom prst="rect">
            <a:avLst/>
          </a:prstGeom>
        </p:spPr>
        <p:txBody>
          <a:bodyPr wrap="square">
            <a:spAutoFit/>
          </a:bodyPr>
          <a:lstStyle/>
          <a:p>
            <a:pPr marL="285750" indent="-285750" algn="just">
              <a:spcAft>
                <a:spcPts val="0"/>
              </a:spcAft>
              <a:buFont typeface="Arial" panose="020B0604020202020204" pitchFamily="34" charset="0"/>
              <a:buChar char="•"/>
            </a:pPr>
            <a:r>
              <a:rPr lang="en-GB" dirty="0" smtClean="0">
                <a:solidFill>
                  <a:srgbClr val="000000"/>
                </a:solidFill>
                <a:ea typeface="Times New Roman" panose="02020603050405020304" pitchFamily="18" charset="0"/>
                <a:cs typeface="Times New Roman" panose="02020603050405020304" pitchFamily="18" charset="0"/>
              </a:rPr>
              <a:t>When GT-LAI &gt; 3</a:t>
            </a:r>
            <a:r>
              <a:rPr lang="en-GB" dirty="0">
                <a:solidFill>
                  <a:srgbClr val="000000"/>
                </a:solidFill>
                <a:ea typeface="Times New Roman" panose="02020603050405020304" pitchFamily="18" charset="0"/>
                <a:cs typeface="Times New Roman" panose="02020603050405020304" pitchFamily="18" charset="0"/>
              </a:rPr>
              <a:t>, </a:t>
            </a:r>
            <a:r>
              <a:rPr lang="en-GB" dirty="0" smtClean="0">
                <a:solidFill>
                  <a:srgbClr val="000000"/>
                </a:solidFill>
                <a:ea typeface="Times New Roman" panose="02020603050405020304" pitchFamily="18" charset="0"/>
                <a:cs typeface="Times New Roman" panose="02020603050405020304" pitchFamily="18" charset="0"/>
              </a:rPr>
              <a:t>estimated </a:t>
            </a:r>
            <a:r>
              <a:rPr lang="en-GB" dirty="0">
                <a:solidFill>
                  <a:srgbClr val="000000"/>
                </a:solidFill>
                <a:ea typeface="Times New Roman" panose="02020603050405020304" pitchFamily="18" charset="0"/>
                <a:cs typeface="Times New Roman" panose="02020603050405020304" pitchFamily="18" charset="0"/>
              </a:rPr>
              <a:t>LAI is </a:t>
            </a:r>
            <a:r>
              <a:rPr lang="en-GB" dirty="0" smtClean="0">
                <a:solidFill>
                  <a:srgbClr val="000000"/>
                </a:solidFill>
                <a:ea typeface="Times New Roman" panose="02020603050405020304" pitchFamily="18" charset="0"/>
                <a:cs typeface="Times New Roman" panose="02020603050405020304" pitchFamily="18" charset="0"/>
              </a:rPr>
              <a:t>underestimated </a:t>
            </a:r>
            <a:r>
              <a:rPr lang="en-GB" dirty="0">
                <a:solidFill>
                  <a:srgbClr val="000000"/>
                </a:solidFill>
                <a:ea typeface="Times New Roman" panose="02020603050405020304" pitchFamily="18" charset="0"/>
                <a:cs typeface="Times New Roman" panose="02020603050405020304" pitchFamily="18" charset="0"/>
              </a:rPr>
              <a:t>but the increase/decrease change trend remains the same </a:t>
            </a:r>
            <a:endParaRPr lang="en-GB" dirty="0" smtClean="0">
              <a:solidFill>
                <a:srgbClr val="000000"/>
              </a:solidFill>
              <a:ea typeface="Times New Roman" panose="02020603050405020304" pitchFamily="18" charset="0"/>
              <a:cs typeface="Times New Roman" panose="02020603050405020304" pitchFamily="18" charset="0"/>
            </a:endParaRPr>
          </a:p>
          <a:p>
            <a:pPr marL="285750" indent="-285750" algn="just">
              <a:spcAft>
                <a:spcPts val="0"/>
              </a:spcAft>
              <a:buFont typeface="Arial" panose="020B0604020202020204" pitchFamily="34" charset="0"/>
              <a:buChar char="•"/>
            </a:pPr>
            <a:r>
              <a:rPr lang="en-GB" dirty="0" smtClean="0">
                <a:solidFill>
                  <a:srgbClr val="000000"/>
                </a:solidFill>
                <a:ea typeface="Times New Roman" panose="02020603050405020304" pitchFamily="18" charset="0"/>
                <a:cs typeface="Times New Roman" panose="02020603050405020304" pitchFamily="18" charset="0"/>
              </a:rPr>
              <a:t>When </a:t>
            </a:r>
            <a:r>
              <a:rPr lang="en-GB" dirty="0">
                <a:solidFill>
                  <a:srgbClr val="000000"/>
                </a:solidFill>
                <a:ea typeface="Times New Roman" panose="02020603050405020304" pitchFamily="18" charset="0"/>
                <a:cs typeface="Times New Roman" panose="02020603050405020304" pitchFamily="18" charset="0"/>
              </a:rPr>
              <a:t>the </a:t>
            </a:r>
            <a:r>
              <a:rPr lang="en-GB" dirty="0" smtClean="0">
                <a:solidFill>
                  <a:srgbClr val="000000"/>
                </a:solidFill>
                <a:ea typeface="Times New Roman" panose="02020603050405020304" pitchFamily="18" charset="0"/>
                <a:cs typeface="Times New Roman" panose="02020603050405020304" pitchFamily="18" charset="0"/>
              </a:rPr>
              <a:t>GT-LAI &lt; 1.5, estimated </a:t>
            </a:r>
            <a:r>
              <a:rPr lang="en-GB" dirty="0">
                <a:solidFill>
                  <a:srgbClr val="000000"/>
                </a:solidFill>
                <a:ea typeface="Times New Roman" panose="02020603050405020304" pitchFamily="18" charset="0"/>
                <a:cs typeface="Times New Roman" panose="02020603050405020304" pitchFamily="18" charset="0"/>
              </a:rPr>
              <a:t>LAI is overestimated, and even the increase/decrease change trend is not maintained. </a:t>
            </a:r>
            <a:endParaRPr lang="en-IN" dirty="0">
              <a:solidFill>
                <a:srgbClr val="000000"/>
              </a:solidFill>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77710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763773549"/>
              </p:ext>
            </p:extLst>
          </p:nvPr>
        </p:nvGraphicFramePr>
        <p:xfrm>
          <a:off x="1355157" y="2049826"/>
          <a:ext cx="6230483" cy="4542263"/>
        </p:xfrm>
        <a:graphic>
          <a:graphicData uri="http://schemas.openxmlformats.org/drawingml/2006/table">
            <a:tbl>
              <a:tblPr>
                <a:tableStyleId>{616DA210-FB5B-4158-B5E0-FEB733F419BA}</a:tableStyleId>
              </a:tblPr>
              <a:tblGrid>
                <a:gridCol w="513575"/>
                <a:gridCol w="513575"/>
                <a:gridCol w="500060"/>
                <a:gridCol w="513575"/>
                <a:gridCol w="621697"/>
                <a:gridCol w="608182"/>
                <a:gridCol w="608182"/>
                <a:gridCol w="621697"/>
                <a:gridCol w="608182"/>
                <a:gridCol w="567637"/>
                <a:gridCol w="554121"/>
              </a:tblGrid>
              <a:tr h="412933">
                <a:tc>
                  <a:txBody>
                    <a:bodyPr/>
                    <a:lstStyle/>
                    <a:p>
                      <a:pPr algn="ctr">
                        <a:lnSpc>
                          <a:spcPct val="115000"/>
                        </a:lnSpc>
                        <a:spcAft>
                          <a:spcPts val="0"/>
                        </a:spcAft>
                      </a:pPr>
                      <a:r>
                        <a:rPr lang="en-IN" sz="1800" b="1" kern="50" dirty="0">
                          <a:effectLst/>
                          <a:highlight>
                            <a:srgbClr val="FFFFFF"/>
                          </a:highlight>
                        </a:rPr>
                        <a:t>1</a:t>
                      </a:r>
                      <a:endParaRPr lang="en-IN" sz="1800" b="1" kern="50" dirty="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45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54</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89</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r>
              <a:tr h="412933">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dirty="0">
                          <a:effectLst/>
                          <a:highlight>
                            <a:srgbClr val="FFFFFF"/>
                          </a:highlight>
                        </a:rPr>
                        <a:t>3</a:t>
                      </a:r>
                      <a:endParaRPr lang="en-IN" sz="1800" b="1" kern="50" dirty="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34</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r>
              <a:tr h="412933">
                <a:tc>
                  <a:txBody>
                    <a:bodyPr/>
                    <a:lstStyle/>
                    <a:p>
                      <a:pPr algn="ctr">
                        <a:lnSpc>
                          <a:spcPct val="115000"/>
                        </a:lnSpc>
                        <a:spcAft>
                          <a:spcPts val="0"/>
                        </a:spcAft>
                      </a:pPr>
                      <a:r>
                        <a:rPr lang="en-IN" sz="1800" b="1" kern="50">
                          <a:effectLst/>
                          <a:highlight>
                            <a:srgbClr val="FFFFFF"/>
                          </a:highlight>
                        </a:rPr>
                        <a:t>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65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45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r>
              <a:tr h="412933">
                <a:tc>
                  <a:txBody>
                    <a:bodyPr/>
                    <a:lstStyle/>
                    <a:p>
                      <a:pPr algn="ctr">
                        <a:lnSpc>
                          <a:spcPct val="115000"/>
                        </a:lnSpc>
                        <a:spcAft>
                          <a:spcPts val="0"/>
                        </a:spcAft>
                      </a:pPr>
                      <a:r>
                        <a:rPr lang="en-IN" sz="1800" b="1" kern="50">
                          <a:effectLst/>
                          <a:highlight>
                            <a:srgbClr val="FFFFFF"/>
                          </a:highlight>
                        </a:rPr>
                        <a:t>15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79</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r>
              <a:tr h="412933">
                <a:tc>
                  <a:txBody>
                    <a:bodyPr/>
                    <a:lstStyle/>
                    <a:p>
                      <a:pPr algn="ctr">
                        <a:lnSpc>
                          <a:spcPct val="115000"/>
                        </a:lnSpc>
                        <a:spcAft>
                          <a:spcPts val="0"/>
                        </a:spcAft>
                      </a:pPr>
                      <a:r>
                        <a:rPr lang="en-IN" sz="1800" b="1" kern="50">
                          <a:effectLst/>
                          <a:highlight>
                            <a:srgbClr val="FFFFFF"/>
                          </a:highlight>
                        </a:rPr>
                        <a:t>25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54</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62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r>
              <a:tr h="412933">
                <a:tc>
                  <a:txBody>
                    <a:bodyPr/>
                    <a:lstStyle/>
                    <a:p>
                      <a:pPr algn="ctr">
                        <a:lnSpc>
                          <a:spcPct val="115000"/>
                        </a:lnSpc>
                        <a:spcAft>
                          <a:spcPts val="0"/>
                        </a:spcAft>
                      </a:pPr>
                      <a:r>
                        <a:rPr lang="en-IN" sz="1800" b="1" kern="50">
                          <a:effectLst/>
                          <a:highlight>
                            <a:srgbClr val="FFFFFF"/>
                          </a:highlight>
                        </a:rPr>
                        <a:t>35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75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45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42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r>
              <a:tr h="412933">
                <a:tc>
                  <a:txBody>
                    <a:bodyPr/>
                    <a:lstStyle/>
                    <a:p>
                      <a:pPr algn="ctr">
                        <a:lnSpc>
                          <a:spcPct val="115000"/>
                        </a:lnSpc>
                        <a:spcAft>
                          <a:spcPts val="0"/>
                        </a:spcAft>
                      </a:pPr>
                      <a:r>
                        <a:rPr lang="en-IN" sz="1800" b="1" kern="50">
                          <a:effectLst/>
                          <a:highlight>
                            <a:srgbClr val="FFFFFF"/>
                          </a:highlight>
                        </a:rPr>
                        <a:t>40</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28</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78</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68</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45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r>
              <a:tr h="412933">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54</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54</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77</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46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r>
              <a:tr h="412933">
                <a:tc>
                  <a:txBody>
                    <a:bodyPr/>
                    <a:lstStyle/>
                    <a:p>
                      <a:pPr algn="ctr">
                        <a:lnSpc>
                          <a:spcPct val="115000"/>
                        </a:lnSpc>
                        <a:spcAft>
                          <a:spcPts val="0"/>
                        </a:spcAft>
                      </a:pPr>
                      <a:r>
                        <a:rPr lang="en-IN" sz="1800" b="1" kern="50">
                          <a:effectLst/>
                          <a:highlight>
                            <a:srgbClr val="FFFFFF"/>
                          </a:highlight>
                        </a:rPr>
                        <a:t>45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14</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45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r>
              <a:tr h="412933">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45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64</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r>
              <a:tr h="412933">
                <a:tc>
                  <a:txBody>
                    <a:bodyPr/>
                    <a:lstStyle/>
                    <a:p>
                      <a:pPr algn="ctr">
                        <a:lnSpc>
                          <a:spcPct val="115000"/>
                        </a:lnSpc>
                        <a:spcAft>
                          <a:spcPts val="0"/>
                        </a:spcAft>
                      </a:pPr>
                      <a:r>
                        <a:rPr lang="en-IN" sz="1800" b="1" kern="50">
                          <a:effectLst/>
                          <a:highlight>
                            <a:srgbClr val="FFFFFF"/>
                          </a:highlight>
                        </a:rPr>
                        <a:t>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65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65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dirty="0">
                          <a:effectLst/>
                          <a:highlight>
                            <a:srgbClr val="FFFFFF"/>
                          </a:highlight>
                        </a:rPr>
                        <a:t>3</a:t>
                      </a:r>
                      <a:endParaRPr lang="en-IN" sz="1800" b="1" kern="50" dirty="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24</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dirty="0">
                          <a:effectLst/>
                          <a:highlight>
                            <a:srgbClr val="FFFFFF"/>
                          </a:highlight>
                        </a:rPr>
                        <a:t>68</a:t>
                      </a:r>
                      <a:endParaRPr lang="en-IN" sz="1800" b="1" kern="50" dirty="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r>
            </a:tbl>
          </a:graphicData>
        </a:graphic>
      </p:graphicFrame>
      <p:sp>
        <p:nvSpPr>
          <p:cNvPr id="4" name="Rectangle 1"/>
          <p:cNvSpPr>
            <a:spLocks noChangeArrowheads="1"/>
          </p:cNvSpPr>
          <p:nvPr/>
        </p:nvSpPr>
        <p:spPr bwMode="auto">
          <a:xfrm>
            <a:off x="290285" y="344465"/>
            <a:ext cx="8360229" cy="14311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zh-CN" sz="2500" b="1" dirty="0" smtClean="0">
                <a:solidFill>
                  <a:srgbClr val="C00000"/>
                </a:solidFill>
                <a:ea typeface="Cambria" panose="02040503050406030204" pitchFamily="18" charset="0"/>
                <a:cs typeface="Times New Roman" panose="02020603050405020304" pitchFamily="18" charset="0"/>
              </a:rPr>
              <a:t>Solve the following:</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zh-CN" sz="1200" b="1" i="0" u="none" strike="noStrike" cap="none" normalizeH="0" baseline="0" dirty="0">
              <a:ln>
                <a:noFill/>
              </a:ln>
              <a:solidFill>
                <a:srgbClr val="000000"/>
              </a:solidFill>
              <a:effectLst/>
              <a:ea typeface="Cambria" panose="020405030504060302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500" b="1" i="0" u="none" strike="noStrike" cap="none" normalizeH="0" baseline="0" dirty="0" smtClean="0">
                <a:ln>
                  <a:noFill/>
                </a:ln>
                <a:solidFill>
                  <a:srgbClr val="000000"/>
                </a:solidFill>
                <a:effectLst/>
                <a:ea typeface="Cambria" panose="02040503050406030204" pitchFamily="18" charset="0"/>
                <a:cs typeface="Times New Roman" panose="02020603050405020304" pitchFamily="18" charset="0"/>
              </a:rPr>
              <a:t>Find LAI of the below image. Pixel value less or equal to ‘15’ represents background and above ‘15’ represents leaf.</a:t>
            </a:r>
            <a:endParaRPr kumimoji="0" lang="en-US" altLang="zh-CN" sz="25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4971970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75359" y="107501"/>
            <a:ext cx="5750853"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What  does  LAI  actually  represent</a:t>
            </a:r>
            <a:endParaRPr lang="en-IN" sz="2800" b="1" dirty="0">
              <a:solidFill>
                <a:srgbClr val="C00000"/>
              </a:solidFill>
              <a:latin typeface="Bahnschrift SemiLight" panose="020B0502040204020203" pitchFamily="34" charset="0"/>
            </a:endParaRPr>
          </a:p>
        </p:txBody>
      </p:sp>
      <p:pic>
        <p:nvPicPr>
          <p:cNvPr id="8" name="Picture 7"/>
          <p:cNvPicPr>
            <a:picLocks noChangeAspect="1"/>
          </p:cNvPicPr>
          <p:nvPr/>
        </p:nvPicPr>
        <p:blipFill>
          <a:blip r:embed="rId2"/>
          <a:stretch>
            <a:fillRect/>
          </a:stretch>
        </p:blipFill>
        <p:spPr>
          <a:xfrm>
            <a:off x="520387" y="718927"/>
            <a:ext cx="8260796" cy="5913633"/>
          </a:xfrm>
          <a:prstGeom prst="rect">
            <a:avLst/>
          </a:prstGeom>
        </p:spPr>
      </p:pic>
    </p:spTree>
    <p:extLst>
      <p:ext uri="{BB962C8B-B14F-4D97-AF65-F5344CB8AC3E}">
        <p14:creationId xmlns:p14="http://schemas.microsoft.com/office/powerpoint/2010/main" val="21881523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67732" y="98476"/>
            <a:ext cx="4752046"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Find the LAI of these images</a:t>
            </a:r>
            <a:endParaRPr lang="en-IN" sz="2800" b="1" dirty="0">
              <a:solidFill>
                <a:srgbClr val="C00000"/>
              </a:solidFill>
              <a:latin typeface="Bahnschrift SemiLight" panose="020B0502040204020203" pitchFamily="34" charset="0"/>
            </a:endParaRPr>
          </a:p>
        </p:txBody>
      </p:sp>
      <p:pic>
        <p:nvPicPr>
          <p:cNvPr id="27" name="Picture 26"/>
          <p:cNvPicPr>
            <a:picLocks noChangeAspect="1"/>
          </p:cNvPicPr>
          <p:nvPr/>
        </p:nvPicPr>
        <p:blipFill>
          <a:blip r:embed="rId2"/>
          <a:stretch>
            <a:fillRect/>
          </a:stretch>
        </p:blipFill>
        <p:spPr>
          <a:xfrm>
            <a:off x="154836" y="908121"/>
            <a:ext cx="8742422" cy="5456393"/>
          </a:xfrm>
          <a:prstGeom prst="rect">
            <a:avLst/>
          </a:prstGeom>
        </p:spPr>
      </p:pic>
    </p:spTree>
    <p:extLst>
      <p:ext uri="{BB962C8B-B14F-4D97-AF65-F5344CB8AC3E}">
        <p14:creationId xmlns:p14="http://schemas.microsoft.com/office/powerpoint/2010/main" val="13749745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853" y="163772"/>
            <a:ext cx="7833815" cy="584775"/>
          </a:xfrm>
          <a:prstGeom prst="rect">
            <a:avLst/>
          </a:prstGeom>
          <a:noFill/>
        </p:spPr>
        <p:txBody>
          <a:bodyPr wrap="square" rtlCol="0">
            <a:spAutoFit/>
          </a:bodyPr>
          <a:lstStyle/>
          <a:p>
            <a:pPr algn="ctr"/>
            <a:r>
              <a:rPr lang="en-IN" sz="3200" b="1" dirty="0" smtClean="0">
                <a:solidFill>
                  <a:srgbClr val="C00000"/>
                </a:solidFill>
                <a:latin typeface="Bahnschrift SemiLight" panose="020B0502040204020203" pitchFamily="34" charset="0"/>
              </a:rPr>
              <a:t>Overview  of  the  series  of  two  lectures</a:t>
            </a:r>
            <a:endParaRPr lang="en-IN" sz="3200" b="1" dirty="0">
              <a:solidFill>
                <a:srgbClr val="C00000"/>
              </a:solidFill>
              <a:latin typeface="Bahnschrift SemiLight" panose="020B0502040204020203" pitchFamily="34" charset="0"/>
            </a:endParaRPr>
          </a:p>
        </p:txBody>
      </p:sp>
      <p:graphicFrame>
        <p:nvGraphicFramePr>
          <p:cNvPr id="3" name="Diagram 2"/>
          <p:cNvGraphicFramePr/>
          <p:nvPr>
            <p:extLst>
              <p:ext uri="{D42A27DB-BD31-4B8C-83A1-F6EECF244321}">
                <p14:modId xmlns:p14="http://schemas.microsoft.com/office/powerpoint/2010/main" val="386525621"/>
              </p:ext>
            </p:extLst>
          </p:nvPr>
        </p:nvGraphicFramePr>
        <p:xfrm>
          <a:off x="354838" y="1233226"/>
          <a:ext cx="8407023" cy="46489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89419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929809" y="996285"/>
            <a:ext cx="7147902" cy="5444319"/>
          </a:xfrm>
          <a:prstGeom prst="rect">
            <a:avLst/>
          </a:prstGeom>
        </p:spPr>
      </p:pic>
      <p:sp>
        <p:nvSpPr>
          <p:cNvPr id="15" name="TextBox 14"/>
          <p:cNvSpPr txBox="1"/>
          <p:nvPr/>
        </p:nvSpPr>
        <p:spPr>
          <a:xfrm>
            <a:off x="586853" y="109180"/>
            <a:ext cx="7833815" cy="584775"/>
          </a:xfrm>
          <a:prstGeom prst="rect">
            <a:avLst/>
          </a:prstGeom>
          <a:noFill/>
        </p:spPr>
        <p:txBody>
          <a:bodyPr wrap="square" rtlCol="0">
            <a:spAutoFit/>
          </a:bodyPr>
          <a:lstStyle/>
          <a:p>
            <a:pPr algn="ctr"/>
            <a:r>
              <a:rPr lang="en-IN" sz="3200" b="1" dirty="0" smtClean="0">
                <a:solidFill>
                  <a:srgbClr val="C00000"/>
                </a:solidFill>
                <a:latin typeface="Bahnschrift SemiLight" panose="020B0502040204020203" pitchFamily="34" charset="0"/>
              </a:rPr>
              <a:t>Flowchart  of  the  study</a:t>
            </a:r>
            <a:endParaRPr lang="en-IN" sz="3200" b="1" dirty="0">
              <a:solidFill>
                <a:srgbClr val="C00000"/>
              </a:solidFill>
              <a:latin typeface="Bahnschrift SemiLight" panose="020B0502040204020203" pitchFamily="34" charset="0"/>
            </a:endParaRPr>
          </a:p>
        </p:txBody>
      </p:sp>
    </p:spTree>
    <p:extLst>
      <p:ext uri="{BB962C8B-B14F-4D97-AF65-F5344CB8AC3E}">
        <p14:creationId xmlns:p14="http://schemas.microsoft.com/office/powerpoint/2010/main" val="8458684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0124"/>
            <a:ext cx="9048465"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Collection of Drone based top-of-the-canopy images</a:t>
            </a:r>
            <a:endParaRPr lang="en-IN" sz="2800" b="1" dirty="0">
              <a:solidFill>
                <a:srgbClr val="C00000"/>
              </a:solidFill>
              <a:latin typeface="Bahnschrift SemiLight" panose="020B0502040204020203" pitchFamily="34" charset="0"/>
            </a:endParaRPr>
          </a:p>
        </p:txBody>
      </p:sp>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312411" y="880012"/>
            <a:ext cx="2921413" cy="204060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13695" y="872918"/>
            <a:ext cx="3460521" cy="2020304"/>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7284" y="3549619"/>
            <a:ext cx="4776716" cy="3002227"/>
          </a:xfrm>
          <a:prstGeom prst="rect">
            <a:avLst/>
          </a:prstGeom>
        </p:spPr>
      </p:pic>
      <p:graphicFrame>
        <p:nvGraphicFramePr>
          <p:cNvPr id="12" name="Diagram 11"/>
          <p:cNvGraphicFramePr/>
          <p:nvPr>
            <p:extLst>
              <p:ext uri="{D42A27DB-BD31-4B8C-83A1-F6EECF244321}">
                <p14:modId xmlns:p14="http://schemas.microsoft.com/office/powerpoint/2010/main" val="1711676919"/>
              </p:ext>
            </p:extLst>
          </p:nvPr>
        </p:nvGraphicFramePr>
        <p:xfrm>
          <a:off x="-223339" y="3562261"/>
          <a:ext cx="4126599" cy="32184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3" name="Group 12"/>
          <p:cNvGrpSpPr/>
          <p:nvPr/>
        </p:nvGrpSpPr>
        <p:grpSpPr>
          <a:xfrm>
            <a:off x="2746410" y="5565132"/>
            <a:ext cx="1525340" cy="1145158"/>
            <a:chOff x="2501031" y="1020578"/>
            <a:chExt cx="996287" cy="1145158"/>
          </a:xfrm>
        </p:grpSpPr>
        <p:sp>
          <p:nvSpPr>
            <p:cNvPr id="14" name="Hexagon 13"/>
            <p:cNvSpPr/>
            <p:nvPr/>
          </p:nvSpPr>
          <p:spPr>
            <a:xfrm rot="5400000">
              <a:off x="2426596" y="1095013"/>
              <a:ext cx="1145158" cy="996287"/>
            </a:xfrm>
            <a:prstGeom prst="hexagon">
              <a:avLst>
                <a:gd name="adj" fmla="val 25000"/>
                <a:gd name="vf" fmla="val 115470"/>
              </a:avLst>
            </a:prstGeom>
          </p:spPr>
          <p:style>
            <a:lnRef idx="2">
              <a:schemeClr val="lt1">
                <a:hueOff val="0"/>
                <a:satOff val="0"/>
                <a:lumOff val="0"/>
                <a:alphaOff val="0"/>
              </a:schemeClr>
            </a:lnRef>
            <a:fillRef idx="1">
              <a:schemeClr val="accent5">
                <a:hueOff val="-4412007"/>
                <a:satOff val="-6137"/>
                <a:lumOff val="-2353"/>
                <a:alphaOff val="0"/>
              </a:schemeClr>
            </a:fillRef>
            <a:effectRef idx="0">
              <a:schemeClr val="accent5">
                <a:hueOff val="-4412007"/>
                <a:satOff val="-6137"/>
                <a:lumOff val="-2353"/>
                <a:alphaOff val="0"/>
              </a:schemeClr>
            </a:effectRef>
            <a:fontRef idx="minor">
              <a:schemeClr val="lt1"/>
            </a:fontRef>
          </p:style>
        </p:sp>
        <p:sp>
          <p:nvSpPr>
            <p:cNvPr id="15" name="Hexagon 4"/>
            <p:cNvSpPr/>
            <p:nvPr/>
          </p:nvSpPr>
          <p:spPr>
            <a:xfrm>
              <a:off x="2656286" y="1199032"/>
              <a:ext cx="685777" cy="7882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r>
                <a:rPr lang="en-IN" kern="1200" dirty="0" smtClean="0"/>
                <a:t>Spatial </a:t>
              </a:r>
            </a:p>
            <a:p>
              <a:pPr lvl="0" algn="ctr" defTabSz="1022350">
                <a:lnSpc>
                  <a:spcPct val="90000"/>
                </a:lnSpc>
                <a:spcBef>
                  <a:spcPct val="0"/>
                </a:spcBef>
                <a:spcAft>
                  <a:spcPct val="35000"/>
                </a:spcAft>
              </a:pPr>
              <a:r>
                <a:rPr lang="en-IN" kern="1200" dirty="0" smtClean="0"/>
                <a:t>Resolution</a:t>
              </a:r>
              <a:endParaRPr lang="en-IN" kern="1200" dirty="0"/>
            </a:p>
          </p:txBody>
        </p:sp>
      </p:grpSp>
      <p:pic>
        <p:nvPicPr>
          <p:cNvPr id="16" name="Picture 15" descr="C:\Users\RAHUL\AppData\Local\Microsoft\Windows\INetCacheContent.Word\quad.jpg"/>
          <p:cNvPicPr/>
          <p:nvPr/>
        </p:nvPicPr>
        <p:blipFill>
          <a:blip r:embed="rId12">
            <a:extLst>
              <a:ext uri="{28A0092B-C50C-407E-A947-70E740481C1C}">
                <a14:useLocalDpi xmlns:a14="http://schemas.microsoft.com/office/drawing/2010/main" val="0"/>
              </a:ext>
            </a:extLst>
          </a:blip>
          <a:srcRect/>
          <a:stretch>
            <a:fillRect/>
          </a:stretch>
        </p:blipFill>
        <p:spPr bwMode="auto">
          <a:xfrm>
            <a:off x="2643897" y="1133078"/>
            <a:ext cx="2780307" cy="2183585"/>
          </a:xfrm>
          <a:prstGeom prst="rect">
            <a:avLst/>
          </a:prstGeom>
          <a:noFill/>
          <a:ln>
            <a:noFill/>
          </a:ln>
        </p:spPr>
      </p:pic>
      <p:pic>
        <p:nvPicPr>
          <p:cNvPr id="4" name="Picture 4" descr="C:\Users\RAHUL\Desktop\410-wI2K7RL.jpg"/>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633" b="100000" l="0" r="100000">
                        <a14:foregroundMark x1="14984" y1="46519" x2="14984" y2="46519"/>
                        <a14:foregroundMark x1="15961" y1="42405" x2="15961" y2="42405"/>
                        <a14:foregroundMark x1="25407" y1="11076" x2="25407" y2="11076"/>
                      </a14:backgroundRemoval>
                    </a14:imgEffect>
                  </a14:imgLayer>
                </a14:imgProps>
              </a:ext>
              <a:ext uri="{28A0092B-C50C-407E-A947-70E740481C1C}">
                <a14:useLocalDpi xmlns:a14="http://schemas.microsoft.com/office/drawing/2010/main" val="0"/>
              </a:ext>
            </a:extLst>
          </a:blip>
          <a:srcRect/>
          <a:stretch>
            <a:fillRect/>
          </a:stretch>
        </p:blipFill>
        <p:spPr bwMode="auto">
          <a:xfrm>
            <a:off x="4034050" y="2660265"/>
            <a:ext cx="1276075" cy="1312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0732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0124"/>
            <a:ext cx="9048465"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Collection of Drone based top-of-the-canopy images</a:t>
            </a:r>
            <a:endParaRPr lang="en-IN" sz="2800" b="1" dirty="0">
              <a:solidFill>
                <a:srgbClr val="C00000"/>
              </a:solidFill>
              <a:latin typeface="Bahnschrift SemiLight" panose="020B0502040204020203" pitchFamily="34" charset="0"/>
            </a:endParaRPr>
          </a:p>
        </p:txBody>
      </p:sp>
      <p:sp>
        <p:nvSpPr>
          <p:cNvPr id="3" name="TextBox 2"/>
          <p:cNvSpPr txBox="1"/>
          <p:nvPr/>
        </p:nvSpPr>
        <p:spPr>
          <a:xfrm>
            <a:off x="4275342" y="2341175"/>
            <a:ext cx="4926842" cy="2308324"/>
          </a:xfrm>
          <a:prstGeom prst="rect">
            <a:avLst/>
          </a:prstGeom>
          <a:noFill/>
        </p:spPr>
        <p:txBody>
          <a:bodyPr wrap="square" rtlCol="0">
            <a:spAutoFit/>
          </a:bodyPr>
          <a:lstStyle/>
          <a:p>
            <a:r>
              <a:rPr lang="en-IN" sz="2400" dirty="0" smtClean="0">
                <a:latin typeface="Bahnschrift Condensed" panose="020B0502040204020203" pitchFamily="34" charset="0"/>
              </a:rPr>
              <a:t>Find the area captured by an image and its spatial resolution if following are known:</a:t>
            </a:r>
          </a:p>
          <a:p>
            <a:pPr marL="742950" lvl="1" indent="-285750">
              <a:buFont typeface="Arial" panose="020B0604020202020204" pitchFamily="34" charset="0"/>
              <a:buChar char="•"/>
            </a:pPr>
            <a:r>
              <a:rPr lang="en-IN" sz="2400" dirty="0" smtClean="0">
                <a:latin typeface="Bahnschrift Condensed" panose="020B0502040204020203" pitchFamily="34" charset="0"/>
              </a:rPr>
              <a:t>Height of drone: 25 meter</a:t>
            </a:r>
          </a:p>
          <a:p>
            <a:pPr marL="742950" lvl="1" indent="-285750">
              <a:buFont typeface="Arial" panose="020B0604020202020204" pitchFamily="34" charset="0"/>
              <a:buChar char="•"/>
            </a:pPr>
            <a:r>
              <a:rPr lang="en-IN" sz="2400" dirty="0" smtClean="0">
                <a:latin typeface="Bahnschrift Condensed" panose="020B0502040204020203" pitchFamily="34" charset="0"/>
              </a:rPr>
              <a:t>FOV of camera: 45 x 60 degree</a:t>
            </a:r>
          </a:p>
          <a:p>
            <a:pPr marL="742950" lvl="1" indent="-285750">
              <a:buFont typeface="Arial" panose="020B0604020202020204" pitchFamily="34" charset="0"/>
              <a:buChar char="•"/>
            </a:pPr>
            <a:r>
              <a:rPr lang="en-IN" sz="2400" dirty="0" smtClean="0">
                <a:latin typeface="Bahnschrift Condensed" panose="020B0502040204020203" pitchFamily="34" charset="0"/>
              </a:rPr>
              <a:t>Pixel count in X direction: 1024</a:t>
            </a:r>
          </a:p>
          <a:p>
            <a:pPr marL="742950" lvl="1" indent="-285750">
              <a:buFont typeface="Arial" panose="020B0604020202020204" pitchFamily="34" charset="0"/>
              <a:buChar char="•"/>
            </a:pPr>
            <a:r>
              <a:rPr lang="en-IN" sz="2400" dirty="0">
                <a:latin typeface="Bahnschrift Condensed" panose="020B0502040204020203" pitchFamily="34" charset="0"/>
              </a:rPr>
              <a:t>Pixel count </a:t>
            </a:r>
            <a:r>
              <a:rPr lang="en-IN" sz="2400" dirty="0" smtClean="0">
                <a:latin typeface="Bahnschrift Condensed" panose="020B0502040204020203" pitchFamily="34" charset="0"/>
              </a:rPr>
              <a:t>in Y </a:t>
            </a:r>
            <a:r>
              <a:rPr lang="en-IN" sz="2400" dirty="0">
                <a:latin typeface="Bahnschrift Condensed" panose="020B0502040204020203" pitchFamily="34" charset="0"/>
              </a:rPr>
              <a:t>direction: </a:t>
            </a:r>
            <a:r>
              <a:rPr lang="en-IN" sz="2400" dirty="0" smtClean="0">
                <a:latin typeface="Bahnschrift Condensed" panose="020B0502040204020203" pitchFamily="34" charset="0"/>
              </a:rPr>
              <a:t>1280</a:t>
            </a:r>
            <a:endParaRPr lang="en-IN" sz="2400" dirty="0">
              <a:latin typeface="Bahnschrift Condensed" panose="020B0502040204020203" pitchFamily="34" charset="0"/>
            </a:endParaRPr>
          </a:p>
        </p:txBody>
      </p:sp>
      <p:grpSp>
        <p:nvGrpSpPr>
          <p:cNvPr id="5" name="Group 4"/>
          <p:cNvGrpSpPr/>
          <p:nvPr/>
        </p:nvGrpSpPr>
        <p:grpSpPr>
          <a:xfrm>
            <a:off x="125443" y="567208"/>
            <a:ext cx="4623977" cy="5567030"/>
            <a:chOff x="343808" y="874713"/>
            <a:chExt cx="3292042" cy="3918048"/>
          </a:xfrm>
        </p:grpSpPr>
        <p:grpSp>
          <p:nvGrpSpPr>
            <p:cNvPr id="17" name="Group 16"/>
            <p:cNvGrpSpPr/>
            <p:nvPr/>
          </p:nvGrpSpPr>
          <p:grpSpPr>
            <a:xfrm>
              <a:off x="343808" y="874713"/>
              <a:ext cx="3292042" cy="3820901"/>
              <a:chOff x="3114305" y="1557102"/>
              <a:chExt cx="3292042" cy="3820901"/>
            </a:xfrm>
          </p:grpSpPr>
          <p:pic>
            <p:nvPicPr>
              <p:cNvPr id="1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305" y="1557102"/>
                <a:ext cx="2915389" cy="3743796"/>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p:cNvCxnSpPr/>
              <p:nvPr/>
            </p:nvCxnSpPr>
            <p:spPr>
              <a:xfrm flipH="1">
                <a:off x="3212137" y="2422413"/>
                <a:ext cx="1271814" cy="2507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483951" y="2404754"/>
                <a:ext cx="293496" cy="2754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523084" y="2404754"/>
                <a:ext cx="1408779" cy="2154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4288287" y="2404754"/>
                <a:ext cx="195664" cy="1854239"/>
              </a:xfrm>
              <a:prstGeom prst="line">
                <a:avLst/>
              </a:prstGeom>
            </p:spPr>
            <p:style>
              <a:lnRef idx="1">
                <a:schemeClr val="accent1"/>
              </a:lnRef>
              <a:fillRef idx="0">
                <a:schemeClr val="accent1"/>
              </a:fillRef>
              <a:effectRef idx="0">
                <a:schemeClr val="accent1"/>
              </a:effectRef>
              <a:fontRef idx="minor">
                <a:schemeClr val="tx1"/>
              </a:fontRef>
            </p:style>
          </p:cxnSp>
          <p:sp>
            <p:nvSpPr>
              <p:cNvPr id="23" name="Left Arrow 22"/>
              <p:cNvSpPr/>
              <p:nvPr/>
            </p:nvSpPr>
            <p:spPr>
              <a:xfrm rot="19810432">
                <a:off x="4678025" y="5206033"/>
                <a:ext cx="760758" cy="171970"/>
              </a:xfrm>
              <a:prstGeom prst="leftArrow">
                <a:avLst/>
              </a:prstGeom>
              <a:solidFill>
                <a:srgbClr val="FFC00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dirty="0"/>
              </a:p>
            </p:txBody>
          </p:sp>
          <p:sp>
            <p:nvSpPr>
              <p:cNvPr id="24" name="TextBox 13"/>
              <p:cNvSpPr txBox="1"/>
              <p:nvPr/>
            </p:nvSpPr>
            <p:spPr>
              <a:xfrm rot="19785457">
                <a:off x="5300847" y="4696884"/>
                <a:ext cx="1105500" cy="227471"/>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100" b="1" dirty="0">
                    <a:solidFill>
                      <a:srgbClr val="00B050"/>
                    </a:solidFill>
                  </a:rPr>
                  <a:t>Flight Direction</a:t>
                </a:r>
              </a:p>
            </p:txBody>
          </p:sp>
        </p:grpSp>
        <p:sp>
          <p:nvSpPr>
            <p:cNvPr id="25" name="TextBox 15"/>
            <p:cNvSpPr txBox="1"/>
            <p:nvPr/>
          </p:nvSpPr>
          <p:spPr>
            <a:xfrm rot="540510">
              <a:off x="1002183" y="4470510"/>
              <a:ext cx="371761" cy="32225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b="1" dirty="0"/>
                <a:t>X</a:t>
              </a:r>
            </a:p>
          </p:txBody>
        </p:sp>
        <p:sp>
          <p:nvSpPr>
            <p:cNvPr id="26" name="TextBox 16"/>
            <p:cNvSpPr txBox="1"/>
            <p:nvPr/>
          </p:nvSpPr>
          <p:spPr>
            <a:xfrm rot="19950960">
              <a:off x="2693476" y="4343761"/>
              <a:ext cx="371761" cy="32225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b="1" dirty="0"/>
                <a:t>Y</a:t>
              </a:r>
            </a:p>
          </p:txBody>
        </p:sp>
      </p:grpSp>
    </p:spTree>
    <p:extLst>
      <p:ext uri="{BB962C8B-B14F-4D97-AF65-F5344CB8AC3E}">
        <p14:creationId xmlns:p14="http://schemas.microsoft.com/office/powerpoint/2010/main" val="10643385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000" r="36786" b="11111"/>
          <a:stretch/>
        </p:blipFill>
        <p:spPr>
          <a:xfrm>
            <a:off x="143554" y="902056"/>
            <a:ext cx="5443378" cy="4884034"/>
          </a:xfrm>
          <a:prstGeom prst="rect">
            <a:avLst/>
          </a:prstGeom>
        </p:spPr>
      </p:pic>
      <p:sp>
        <p:nvSpPr>
          <p:cNvPr id="3" name="TextBox 2"/>
          <p:cNvSpPr txBox="1"/>
          <p:nvPr/>
        </p:nvSpPr>
        <p:spPr>
          <a:xfrm>
            <a:off x="0" y="95532"/>
            <a:ext cx="9048465"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Stitched map of a citrus farm (Amravati, Maharashtra)</a:t>
            </a:r>
            <a:endParaRPr lang="en-IN" sz="2800" b="1" dirty="0">
              <a:solidFill>
                <a:srgbClr val="C00000"/>
              </a:solidFill>
              <a:latin typeface="Bahnschrift SemiLight" panose="020B0502040204020203" pitchFamily="34" charset="0"/>
            </a:endParaRPr>
          </a:p>
        </p:txBody>
      </p:sp>
      <p:sp>
        <p:nvSpPr>
          <p:cNvPr id="4" name="Rectangle 3"/>
          <p:cNvSpPr/>
          <p:nvPr/>
        </p:nvSpPr>
        <p:spPr>
          <a:xfrm>
            <a:off x="0" y="6127295"/>
            <a:ext cx="8625384" cy="646331"/>
          </a:xfrm>
          <a:prstGeom prst="rect">
            <a:avLst/>
          </a:prstGeom>
        </p:spPr>
        <p:txBody>
          <a:bodyPr wrap="square">
            <a:spAutoFit/>
          </a:bodyPr>
          <a:lstStyle/>
          <a:p>
            <a:pPr algn="ctr"/>
            <a:r>
              <a:rPr lang="en-US" dirty="0" smtClean="0"/>
              <a:t>The </a:t>
            </a:r>
            <a:r>
              <a:rPr lang="en-US" b="1" dirty="0" smtClean="0"/>
              <a:t>orthomosaic</a:t>
            </a:r>
            <a:r>
              <a:rPr lang="en-US" dirty="0" smtClean="0"/>
              <a:t> map of the citrus farm is created by using 265 images collected from a drone based camera, flying at a height of 25 meters from ground </a:t>
            </a:r>
            <a:endParaRPr lang="en-IN" dirty="0"/>
          </a:p>
        </p:txBody>
      </p:sp>
      <p:grpSp>
        <p:nvGrpSpPr>
          <p:cNvPr id="6" name="Group 5"/>
          <p:cNvGrpSpPr/>
          <p:nvPr/>
        </p:nvGrpSpPr>
        <p:grpSpPr>
          <a:xfrm>
            <a:off x="5780245" y="1490720"/>
            <a:ext cx="3134240" cy="3409272"/>
            <a:chOff x="1068282" y="1130670"/>
            <a:chExt cx="4194956" cy="4688230"/>
          </a:xfrm>
        </p:grpSpPr>
        <p:pic>
          <p:nvPicPr>
            <p:cNvPr id="7" name="Picture 6"/>
            <p:cNvPicPr>
              <a:picLocks noChangeAspect="1"/>
            </p:cNvPicPr>
            <p:nvPr/>
          </p:nvPicPr>
          <p:blipFill>
            <a:blip r:embed="rId3"/>
            <a:stretch>
              <a:fillRect/>
            </a:stretch>
          </p:blipFill>
          <p:spPr>
            <a:xfrm>
              <a:off x="1276108" y="1130670"/>
              <a:ext cx="3987130" cy="4688230"/>
            </a:xfrm>
            <a:prstGeom prst="rect">
              <a:avLst/>
            </a:prstGeom>
          </p:spPr>
        </p:pic>
        <p:pic>
          <p:nvPicPr>
            <p:cNvPr id="8" name="Picture 7"/>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02" b="71371" l="28630" r="42741">
                          <a14:foregroundMark x1="31964" y1="30444" x2="31964" y2="30444"/>
                          <a14:foregroundMark x1="33591" y1="31250" x2="33591" y2="31250"/>
                          <a14:foregroundMark x1="34364" y1="33669" x2="34364" y2="33669"/>
                          <a14:foregroundMark x1="32371" y1="24194" x2="32371" y2="24194"/>
                          <a14:foregroundMark x1="31354" y1="22782" x2="31354" y2="22782"/>
                          <a14:foregroundMark x1="30582" y1="31452" x2="30582" y2="31452"/>
                        </a14:backgroundRemoval>
                      </a14:imgEffect>
                    </a14:imgLayer>
                  </a14:imgProps>
                </a:ext>
                <a:ext uri="{28A0092B-C50C-407E-A947-70E740481C1C}">
                  <a14:useLocalDpi xmlns:a14="http://schemas.microsoft.com/office/drawing/2010/main" val="0"/>
                </a:ext>
              </a:extLst>
            </a:blip>
            <a:srcRect l="28467" r="57099" b="27256"/>
            <a:stretch/>
          </p:blipFill>
          <p:spPr>
            <a:xfrm rot="20130700">
              <a:off x="1068282" y="2938492"/>
              <a:ext cx="730950" cy="743058"/>
            </a:xfrm>
            <a:prstGeom prst="rect">
              <a:avLst/>
            </a:prstGeom>
          </p:spPr>
        </p:pic>
        <p:cxnSp>
          <p:nvCxnSpPr>
            <p:cNvPr id="9" name="Straight Connector 8"/>
            <p:cNvCxnSpPr/>
            <p:nvPr/>
          </p:nvCxnSpPr>
          <p:spPr>
            <a:xfrm flipH="1" flipV="1">
              <a:off x="1754910" y="3275830"/>
              <a:ext cx="58496" cy="77585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1191491" y="3549842"/>
              <a:ext cx="538789" cy="52647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089891" y="2980265"/>
              <a:ext cx="665019" cy="66501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20737295">
              <a:off x="1737734" y="4053456"/>
              <a:ext cx="83126" cy="4571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9319" y="4171062"/>
            <a:ext cx="1646899" cy="1849595"/>
          </a:xfrm>
          <a:prstGeom prst="rect">
            <a:avLst/>
          </a:prstGeom>
        </p:spPr>
      </p:pic>
      <p:sp>
        <p:nvSpPr>
          <p:cNvPr id="21" name="Rectangle 20"/>
          <p:cNvSpPr/>
          <p:nvPr/>
        </p:nvSpPr>
        <p:spPr>
          <a:xfrm>
            <a:off x="5872300" y="1031078"/>
            <a:ext cx="3237790" cy="369332"/>
          </a:xfrm>
          <a:prstGeom prst="rect">
            <a:avLst/>
          </a:prstGeom>
        </p:spPr>
        <p:txBody>
          <a:bodyPr wrap="square">
            <a:spAutoFit/>
          </a:bodyPr>
          <a:lstStyle/>
          <a:p>
            <a:r>
              <a:rPr lang="en-US" dirty="0" smtClean="0"/>
              <a:t>Ground truth LAI data collection</a:t>
            </a:r>
            <a:endParaRPr lang="en-IN" dirty="0"/>
          </a:p>
        </p:txBody>
      </p:sp>
    </p:spTree>
    <p:extLst>
      <p:ext uri="{BB962C8B-B14F-4D97-AF65-F5344CB8AC3E}">
        <p14:creationId xmlns:p14="http://schemas.microsoft.com/office/powerpoint/2010/main" val="9813857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95532"/>
            <a:ext cx="9048465"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Stitched map of a citrus farm (Amravati, Maharashtra)</a:t>
            </a:r>
            <a:endParaRPr lang="en-IN" sz="2800" b="1" dirty="0">
              <a:solidFill>
                <a:srgbClr val="C00000"/>
              </a:solidFill>
              <a:latin typeface="Bahnschrift SemiLight" panose="020B0502040204020203" pitchFamily="34" charset="0"/>
            </a:endParaRPr>
          </a:p>
        </p:txBody>
      </p:sp>
      <p:sp>
        <p:nvSpPr>
          <p:cNvPr id="4" name="Rectangle 3"/>
          <p:cNvSpPr/>
          <p:nvPr/>
        </p:nvSpPr>
        <p:spPr>
          <a:xfrm>
            <a:off x="211540" y="5915366"/>
            <a:ext cx="8625384" cy="646331"/>
          </a:xfrm>
          <a:prstGeom prst="rect">
            <a:avLst/>
          </a:prstGeom>
        </p:spPr>
        <p:txBody>
          <a:bodyPr wrap="square">
            <a:spAutoFit/>
          </a:bodyPr>
          <a:lstStyle/>
          <a:p>
            <a:pPr algn="ctr"/>
            <a:r>
              <a:rPr lang="en-US" dirty="0" smtClean="0"/>
              <a:t>The </a:t>
            </a:r>
            <a:r>
              <a:rPr lang="en-US" b="1" dirty="0" smtClean="0"/>
              <a:t>orthomosaic</a:t>
            </a:r>
            <a:r>
              <a:rPr lang="en-US" dirty="0" smtClean="0"/>
              <a:t> map of the citrus farm is created by using 265 images collected from a drone based camera, flying at a height of 25 meters from ground </a:t>
            </a:r>
            <a:endParaRPr lang="en-IN" dirty="0"/>
          </a:p>
        </p:txBody>
      </p:sp>
      <p:grpSp>
        <p:nvGrpSpPr>
          <p:cNvPr id="14" name="Group 13"/>
          <p:cNvGrpSpPr/>
          <p:nvPr/>
        </p:nvGrpSpPr>
        <p:grpSpPr>
          <a:xfrm>
            <a:off x="240882" y="825042"/>
            <a:ext cx="8485886" cy="4987179"/>
            <a:chOff x="240882" y="825042"/>
            <a:chExt cx="8485886" cy="4987179"/>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000" r="36786" b="11111"/>
            <a:stretch/>
          </p:blipFill>
          <p:spPr>
            <a:xfrm>
              <a:off x="1694401" y="825042"/>
              <a:ext cx="5443378" cy="488403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882" y="3588489"/>
              <a:ext cx="3014140" cy="222373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8035" y="1165314"/>
              <a:ext cx="2838733" cy="187661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7" name="Rectangle 6"/>
            <p:cNvSpPr/>
            <p:nvPr/>
          </p:nvSpPr>
          <p:spPr>
            <a:xfrm>
              <a:off x="3255022" y="1323833"/>
              <a:ext cx="238805" cy="20471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3310181" y="3069953"/>
              <a:ext cx="238805" cy="20471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Arrow Connector 9"/>
            <p:cNvCxnSpPr>
              <a:stCxn id="7" idx="3"/>
            </p:cNvCxnSpPr>
            <p:nvPr/>
          </p:nvCxnSpPr>
          <p:spPr>
            <a:xfrm>
              <a:off x="3493827" y="1426191"/>
              <a:ext cx="239420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1"/>
            </p:cNvCxnSpPr>
            <p:nvPr/>
          </p:nvCxnSpPr>
          <p:spPr>
            <a:xfrm flipH="1">
              <a:off x="1883391" y="3172311"/>
              <a:ext cx="1426790" cy="41617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62759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14264" y="1206550"/>
            <a:ext cx="9029736" cy="5471511"/>
            <a:chOff x="120226" y="1561392"/>
            <a:chExt cx="9029736" cy="5471511"/>
          </a:xfrm>
        </p:grpSpPr>
        <p:pic>
          <p:nvPicPr>
            <p:cNvPr id="18" name="Picture 2" descr="VG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0470" y="2267243"/>
              <a:ext cx="3629492" cy="257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5520470" y="4908088"/>
              <a:ext cx="3538844" cy="461665"/>
            </a:xfrm>
            <a:prstGeom prst="rect">
              <a:avLst/>
            </a:prstGeom>
          </p:spPr>
          <p:txBody>
            <a:bodyPr wrap="square">
              <a:spAutoFit/>
            </a:bodyPr>
            <a:lstStyle/>
            <a:p>
              <a:pPr algn="just"/>
              <a:r>
                <a:rPr lang="en-US" sz="1200" dirty="0">
                  <a:latin typeface="Bahnschrift Condensed" panose="020B0502040204020203" pitchFamily="34" charset="0"/>
                  <a:cs typeface="Aparajita" pitchFamily="34" charset="0"/>
                </a:rPr>
                <a:t>Source: Paper on  “Retrieval of leaf area index from top-of-canopy digital photography over agricultural crops’ by J. Liu and E. </a:t>
              </a:r>
              <a:r>
                <a:rPr lang="en-US" sz="1200" dirty="0" err="1">
                  <a:latin typeface="Bahnschrift Condensed" panose="020B0502040204020203" pitchFamily="34" charset="0"/>
                  <a:cs typeface="Aparajita" pitchFamily="34" charset="0"/>
                </a:rPr>
                <a:t>Pattey</a:t>
              </a:r>
              <a:r>
                <a:rPr lang="en-US" sz="1200" dirty="0">
                  <a:latin typeface="Bahnschrift Condensed" panose="020B0502040204020203" pitchFamily="34" charset="0"/>
                  <a:cs typeface="Aparajita" pitchFamily="34" charset="0"/>
                </a:rPr>
                <a:t>.</a:t>
              </a:r>
              <a:endParaRPr lang="en-IN" sz="1200" dirty="0">
                <a:latin typeface="Bahnschrift Condensed" panose="020B0502040204020203" pitchFamily="34" charset="0"/>
                <a:cs typeface="Aparajita" pitchFamily="34" charset="0"/>
              </a:endParaRPr>
            </a:p>
          </p:txBody>
        </p:sp>
        <p:sp>
          <p:nvSpPr>
            <p:cNvPr id="20" name="Rectangle 19"/>
            <p:cNvSpPr/>
            <p:nvPr/>
          </p:nvSpPr>
          <p:spPr>
            <a:xfrm>
              <a:off x="185070" y="4150424"/>
              <a:ext cx="5376104" cy="954107"/>
            </a:xfrm>
            <a:prstGeom prst="rect">
              <a:avLst/>
            </a:prstGeom>
          </p:spPr>
          <p:txBody>
            <a:bodyPr wrap="square">
              <a:spAutoFit/>
            </a:bodyPr>
            <a:lstStyle/>
            <a:p>
              <a:r>
                <a:rPr lang="en-US" sz="1400" dirty="0">
                  <a:latin typeface="Bahnschrift Light" panose="020B0502040204020203" pitchFamily="34" charset="0"/>
                  <a:cs typeface="Aparajita" pitchFamily="34" charset="0"/>
                </a:rPr>
                <a:t>P</a:t>
              </a:r>
              <a:r>
                <a:rPr lang="en-US" sz="1400" baseline="-25000" dirty="0">
                  <a:latin typeface="Bahnschrift Light" panose="020B0502040204020203" pitchFamily="34" charset="0"/>
                  <a:cs typeface="Aparajita" pitchFamily="34" charset="0"/>
                </a:rPr>
                <a:t>0</a:t>
              </a:r>
              <a:r>
                <a:rPr lang="en-US" sz="1400" dirty="0">
                  <a:latin typeface="Bahnschrift Light" panose="020B0502040204020203" pitchFamily="34" charset="0"/>
                  <a:cs typeface="Aparajita" pitchFamily="34" charset="0"/>
                </a:rPr>
                <a:t>(ϴ) : Gap fraction in view or solar zenith angle ϴ.</a:t>
              </a:r>
            </a:p>
            <a:p>
              <a:r>
                <a:rPr lang="en-US" sz="1400" dirty="0">
                  <a:latin typeface="Bahnschrift Light" panose="020B0502040204020203" pitchFamily="34" charset="0"/>
                  <a:cs typeface="Aparajita" pitchFamily="34" charset="0"/>
                </a:rPr>
                <a:t>G(ϴ) :  Foliage projection coefficient for the plane perpendicular to direction ϴ</a:t>
              </a:r>
            </a:p>
            <a:p>
              <a:r>
                <a:rPr lang="en-US" sz="1400" dirty="0">
                  <a:latin typeface="Bahnschrift Light" panose="020B0502040204020203" pitchFamily="34" charset="0"/>
                  <a:cs typeface="Aparajita" pitchFamily="34" charset="0"/>
                </a:rPr>
                <a:t>K(ϴ) : Canopy Extinction Coefficient. </a:t>
              </a:r>
              <a:endParaRPr lang="en-IN" sz="1400" dirty="0">
                <a:latin typeface="Bahnschrift Light" panose="020B0502040204020203" pitchFamily="34" charset="0"/>
                <a:cs typeface="Aparajita" pitchFamily="34" charset="0"/>
              </a:endParaRPr>
            </a:p>
          </p:txBody>
        </p:sp>
        <p:pic>
          <p:nvPicPr>
            <p:cNvPr id="21" name="Picture 2" descr="C:\Users\RAHUL\Deskto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26" y="1561392"/>
              <a:ext cx="5440577" cy="2426407"/>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1752876" y="5498096"/>
              <a:ext cx="7306439" cy="785562"/>
              <a:chOff x="-818603" y="5730686"/>
              <a:chExt cx="7830362" cy="1497324"/>
            </a:xfrm>
          </p:grpSpPr>
          <mc:AlternateContent xmlns:mc="http://schemas.openxmlformats.org/markup-compatibility/2006" xmlns:a14="http://schemas.microsoft.com/office/drawing/2010/main">
            <mc:Choice Requires="a14">
              <p:sp>
                <p:nvSpPr>
                  <p:cNvPr id="26" name="Rectangle 25"/>
                  <p:cNvSpPr/>
                  <p:nvPr/>
                </p:nvSpPr>
                <p:spPr>
                  <a:xfrm>
                    <a:off x="-791214" y="5860757"/>
                    <a:ext cx="429068" cy="4001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350" i="1">
                                  <a:latin typeface="Cambria Math" panose="02040503050406030204" pitchFamily="18" charset="0"/>
                                  <a:cs typeface="Aparajita" pitchFamily="34" charset="0"/>
                                </a:rPr>
                              </m:ctrlPr>
                            </m:sSubPr>
                            <m:e>
                              <m:r>
                                <a:rPr lang="en-IN" sz="1350" i="1">
                                  <a:latin typeface="Cambria Math" panose="02040503050406030204" pitchFamily="18" charset="0"/>
                                  <a:cs typeface="Aparajita" pitchFamily="34" charset="0"/>
                                </a:rPr>
                                <m:t>𝑇</m:t>
                              </m:r>
                            </m:e>
                            <m:sub>
                              <m:r>
                                <a:rPr lang="en-IN" sz="1350" i="1">
                                  <a:latin typeface="Cambria Math" panose="02040503050406030204" pitchFamily="18" charset="0"/>
                                  <a:cs typeface="Aparajita" pitchFamily="34" charset="0"/>
                                </a:rPr>
                                <m:t>𝑅</m:t>
                              </m:r>
                            </m:sub>
                          </m:sSub>
                        </m:oMath>
                      </m:oMathPara>
                    </a14:m>
                    <a:endParaRPr lang="en-IN" sz="1350" dirty="0">
                      <a:latin typeface="Aparajita" pitchFamily="34" charset="0"/>
                      <a:cs typeface="Aparajita" pitchFamily="34" charset="0"/>
                    </a:endParaRPr>
                  </a:p>
                </p:txBody>
              </p:sp>
            </mc:Choice>
            <mc:Fallback xmlns="">
              <p:sp>
                <p:nvSpPr>
                  <p:cNvPr id="26" name="Rectangle 25"/>
                  <p:cNvSpPr>
                    <a:spLocks noRot="1" noChangeAspect="1" noMove="1" noResize="1" noEditPoints="1" noAdjustHandles="1" noChangeArrowheads="1" noChangeShapeType="1" noTextEdit="1"/>
                  </p:cNvSpPr>
                  <p:nvPr/>
                </p:nvSpPr>
                <p:spPr>
                  <a:xfrm>
                    <a:off x="-791214" y="5860757"/>
                    <a:ext cx="429068" cy="400109"/>
                  </a:xfrm>
                  <a:prstGeom prst="rect">
                    <a:avLst/>
                  </a:prstGeom>
                  <a:blipFill rotWithShape="0">
                    <a:blip r:embed="rId4"/>
                    <a:stretch>
                      <a:fillRect b="-26471"/>
                    </a:stretch>
                  </a:blipFill>
                </p:spPr>
                <p:txBody>
                  <a:bodyPr/>
                  <a:lstStyle/>
                  <a:p>
                    <a:r>
                      <a:rPr lang="en-IN">
                        <a:noFill/>
                      </a:rPr>
                      <a:t> </a:t>
                    </a:r>
                  </a:p>
                </p:txBody>
              </p:sp>
            </mc:Fallback>
          </mc:AlternateContent>
          <p:sp>
            <p:nvSpPr>
              <p:cNvPr id="27" name="Rectangle 26"/>
              <p:cNvSpPr/>
              <p:nvPr/>
            </p:nvSpPr>
            <p:spPr>
              <a:xfrm>
                <a:off x="-496822" y="5834744"/>
                <a:ext cx="7508581" cy="1393266"/>
              </a:xfrm>
              <a:prstGeom prst="rect">
                <a:avLst/>
              </a:prstGeom>
            </p:spPr>
            <p:txBody>
              <a:bodyPr wrap="square">
                <a:spAutoFit/>
              </a:bodyPr>
              <a:lstStyle/>
              <a:p>
                <a:r>
                  <a:rPr lang="en-US" sz="1400" dirty="0">
                    <a:latin typeface="Bahnschrift Light" panose="020B0502040204020203" pitchFamily="34" charset="0"/>
                    <a:cs typeface="Aparajita" pitchFamily="34" charset="0"/>
                  </a:rPr>
                  <a:t>is an important point (first minima of curve) as it separates green and non green pixels. </a:t>
                </a:r>
                <a:r>
                  <a:rPr lang="en-IN" sz="1400" dirty="0">
                    <a:latin typeface="Bahnschrift Light" panose="020B0502040204020203" pitchFamily="34" charset="0"/>
                  </a:rPr>
                  <a:t>Minima is a point whose left and right side values are greater than its own value</a:t>
                </a:r>
              </a:p>
              <a:p>
                <a:endParaRPr lang="en-IN" sz="1350" dirty="0">
                  <a:latin typeface="Aparajita" pitchFamily="34" charset="0"/>
                  <a:cs typeface="Aparajita" pitchFamily="34" charset="0"/>
                </a:endParaRPr>
              </a:p>
            </p:txBody>
          </p:sp>
          <p:sp>
            <p:nvSpPr>
              <p:cNvPr id="28" name="Rectangle: Rounded Corners 7"/>
              <p:cNvSpPr/>
              <p:nvPr/>
            </p:nvSpPr>
            <p:spPr>
              <a:xfrm>
                <a:off x="-818603" y="5730686"/>
                <a:ext cx="7828666" cy="1254323"/>
              </a:xfrm>
              <a:prstGeom prst="roundRect">
                <a:avLst/>
              </a:prstGeom>
              <a:noFill/>
              <a:ln w="3810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grpSp>
          <p:nvGrpSpPr>
            <p:cNvPr id="23" name="Group 22"/>
            <p:cNvGrpSpPr/>
            <p:nvPr/>
          </p:nvGrpSpPr>
          <p:grpSpPr>
            <a:xfrm>
              <a:off x="282279" y="6266941"/>
              <a:ext cx="7961608" cy="765962"/>
              <a:chOff x="139747" y="5969241"/>
              <a:chExt cx="6914196" cy="789038"/>
            </a:xfrm>
          </p:grpSpPr>
          <p:sp>
            <p:nvSpPr>
              <p:cNvPr id="24" name="Rectangle 23"/>
              <p:cNvSpPr/>
              <p:nvPr/>
            </p:nvSpPr>
            <p:spPr>
              <a:xfrm>
                <a:off x="213020" y="5969241"/>
                <a:ext cx="6840923" cy="760919"/>
              </a:xfrm>
              <a:prstGeom prst="rect">
                <a:avLst/>
              </a:prstGeom>
            </p:spPr>
            <p:txBody>
              <a:bodyPr wrap="square">
                <a:spAutoFit/>
              </a:bodyPr>
              <a:lstStyle/>
              <a:p>
                <a:r>
                  <a:rPr lang="en-IN" sz="1400" dirty="0">
                    <a:latin typeface="Bahnschrift Light" panose="020B0502040204020203" pitchFamily="34" charset="0"/>
                    <a:cs typeface="Aparajita" pitchFamily="34" charset="0"/>
                  </a:rPr>
                  <a:t>Gap fraction is representation of density of green crop canopy. i.e. how much percentage of ground area is not covered with leaves when seen from above the canopy. Higher the gap fraction, lower the green canopy density. </a:t>
                </a:r>
              </a:p>
            </p:txBody>
          </p:sp>
          <p:sp>
            <p:nvSpPr>
              <p:cNvPr id="25" name="Rectangle: Rounded Corners 16"/>
              <p:cNvSpPr/>
              <p:nvPr/>
            </p:nvSpPr>
            <p:spPr>
              <a:xfrm>
                <a:off x="139747" y="5989394"/>
                <a:ext cx="6914195" cy="768885"/>
              </a:xfrm>
              <a:prstGeom prst="roundRect">
                <a:avLst/>
              </a:prstGeom>
              <a:noFill/>
              <a:ln w="3810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grpSp>
      <p:sp>
        <p:nvSpPr>
          <p:cNvPr id="29" name="TextBox 28"/>
          <p:cNvSpPr txBox="1"/>
          <p:nvPr/>
        </p:nvSpPr>
        <p:spPr>
          <a:xfrm>
            <a:off x="0" y="150124"/>
            <a:ext cx="9048465"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Estimation of gap-fraction and LAI from canopy images</a:t>
            </a:r>
            <a:endParaRPr lang="en-IN" sz="2800" b="1" dirty="0">
              <a:solidFill>
                <a:srgbClr val="C00000"/>
              </a:solidFill>
              <a:latin typeface="Bahnschrift SemiLight" panose="020B0502040204020203" pitchFamily="34" charset="0"/>
            </a:endParaRPr>
          </a:p>
        </p:txBody>
      </p:sp>
    </p:spTree>
    <p:extLst>
      <p:ext uri="{BB962C8B-B14F-4D97-AF65-F5344CB8AC3E}">
        <p14:creationId xmlns:p14="http://schemas.microsoft.com/office/powerpoint/2010/main" val="32321040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40944" y="1446662"/>
            <a:ext cx="9068843" cy="4524231"/>
          </a:xfrm>
          <a:prstGeom prst="rect">
            <a:avLst/>
          </a:prstGeom>
        </p:spPr>
      </p:pic>
      <p:sp>
        <p:nvSpPr>
          <p:cNvPr id="35" name="TextBox 34"/>
          <p:cNvSpPr txBox="1"/>
          <p:nvPr/>
        </p:nvSpPr>
        <p:spPr>
          <a:xfrm>
            <a:off x="518617" y="109174"/>
            <a:ext cx="7973931" cy="954107"/>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Extraction of Area of interest from the image and convert it to grayscale</a:t>
            </a:r>
            <a:endParaRPr lang="en-IN" sz="2800" b="1" dirty="0">
              <a:solidFill>
                <a:srgbClr val="C00000"/>
              </a:solidFill>
              <a:latin typeface="Bahnschrift SemiLight" panose="020B0502040204020203" pitchFamily="34" charset="0"/>
            </a:endParaRPr>
          </a:p>
        </p:txBody>
      </p:sp>
      <p:sp>
        <p:nvSpPr>
          <p:cNvPr id="36" name="Rectangle 35"/>
          <p:cNvSpPr/>
          <p:nvPr/>
        </p:nvSpPr>
        <p:spPr>
          <a:xfrm>
            <a:off x="1115477" y="6214559"/>
            <a:ext cx="6913046" cy="369332"/>
          </a:xfrm>
          <a:prstGeom prst="rect">
            <a:avLst/>
          </a:prstGeom>
        </p:spPr>
        <p:txBody>
          <a:bodyPr wrap="none">
            <a:spAutoFit/>
          </a:bodyPr>
          <a:lstStyle/>
          <a:p>
            <a:r>
              <a:rPr lang="en-US" dirty="0" smtClean="0"/>
              <a:t>From same place in the citrus plot, the ground truth LAI is also collected</a:t>
            </a:r>
            <a:endParaRPr lang="en-IN" dirty="0"/>
          </a:p>
        </p:txBody>
      </p:sp>
    </p:spTree>
    <p:extLst>
      <p:ext uri="{BB962C8B-B14F-4D97-AF65-F5344CB8AC3E}">
        <p14:creationId xmlns:p14="http://schemas.microsoft.com/office/powerpoint/2010/main" val="32042054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899</Words>
  <Application>Microsoft Office PowerPoint</Application>
  <PresentationFormat>On-screen Show (4:3)</PresentationFormat>
  <Paragraphs>196</Paragraphs>
  <Slides>16</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宋体</vt:lpstr>
      <vt:lpstr>Aparajita</vt:lpstr>
      <vt:lpstr>Arial</vt:lpstr>
      <vt:lpstr>Bahnschrift Condensed</vt:lpstr>
      <vt:lpstr>Bahnschrift Light</vt:lpstr>
      <vt:lpstr>Bahnschrift SemiLight</vt:lpstr>
      <vt:lpstr>Calibri</vt:lpstr>
      <vt:lpstr>Calibri Light</vt:lpstr>
      <vt:lpstr>Cambria</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RAJ</dc:creator>
  <cp:lastModifiedBy>RAHUL RAJ</cp:lastModifiedBy>
  <cp:revision>122</cp:revision>
  <dcterms:created xsi:type="dcterms:W3CDTF">2018-09-24T16:40:35Z</dcterms:created>
  <dcterms:modified xsi:type="dcterms:W3CDTF">2018-09-24T19:43:29Z</dcterms:modified>
</cp:coreProperties>
</file>